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2"/>
  </p:normalViewPr>
  <p:slideViewPr>
    <p:cSldViewPr snapToGrid="0" snapToObjects="1">
      <p:cViewPr>
        <p:scale>
          <a:sx n="64" d="100"/>
          <a:sy n="64" d="100"/>
        </p:scale>
        <p:origin x="-2184" y="-534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package" Target="../embeddings/Microsoft_Excel_Worksheet4.xlsx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30.png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30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package" Target="../embeddings/Microsoft_Excel_Worksheet7.xlsx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7657"/>
          <c:y val="7.0947099999999999E-2"/>
          <c:w val="0.88734299999999999"/>
          <c:h val="0.6224020000000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Число лиц, подлежащих ПМО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277771</c:v>
                </c:pt>
                <c:pt idx="1">
                  <c:v>251052</c:v>
                </c:pt>
                <c:pt idx="2">
                  <c:v>325854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Число лиц, прошедших ПМО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3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267397</c:v>
                </c:pt>
                <c:pt idx="1">
                  <c:v>242902</c:v>
                </c:pt>
                <c:pt idx="2">
                  <c:v>322438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Число лиц с подозрением на профессиональное заболевание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7"/>
                    <a:satOff val="23858"/>
                    <a:lumOff val="7773"/>
                  </a:schemeClr>
                </a:gs>
                <a:gs pos="100000">
                  <a:schemeClr val="accent3">
                    <a:hueOff val="-192295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dLbl>
              <c:idx val="0"/>
              <c:layout>
                <c:manualLayout>
                  <c:x val="-6.5072983193544499E-3"/>
                  <c:y val="-6.08565182504461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5072983193544204E-3"/>
                  <c:y val="-8.33828690891424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7400205239054397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c:spPr>
              <c:txPr>
                <a:bodyPr/>
                <a:lstStyle/>
                <a:p>
                  <a:pPr>
                    <a:defRPr sz="5400" b="1" i="0" u="none" strike="noStrike">
                      <a:solidFill>
                        <a:srgbClr val="DCBD23"/>
                      </a:solidFill>
                      <a:effectLst>
                        <a:outerShdw blurRad="127000" dist="25433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400" b="1" i="0" u="none" strike="noStrike">
                    <a:solidFill>
                      <a:srgbClr val="DCBD23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136</c:v>
                </c:pt>
                <c:pt idx="1">
                  <c:v>128</c:v>
                </c:pt>
                <c:pt idx="2">
                  <c:v>158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8656000"/>
        <c:axId val="38409280"/>
      </c:barChart>
      <c:catAx>
        <c:axId val="38656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38409280"/>
        <c:crosses val="autoZero"/>
        <c:auto val="1"/>
        <c:lblAlgn val="ctr"/>
        <c:lblOffset val="100"/>
        <c:noMultiLvlLbl val="1"/>
      </c:catAx>
      <c:valAx>
        <c:axId val="3840928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ru-RU"/>
          </a:p>
        </c:txPr>
        <c:crossAx val="38656000"/>
        <c:crosses val="autoZero"/>
        <c:crossBetween val="between"/>
        <c:majorUnit val="175000"/>
        <c:minorUnit val="8750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0134700000000001"/>
          <c:y val="0.852321"/>
          <c:w val="0.88759600000000005"/>
          <c:h val="0.14767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8.0987000000000003E-2"/>
          <c:y val="0.107669"/>
          <c:w val="0.91401299999999996"/>
          <c:h val="0.878313000000000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1">
                <a:satOff val="-3355"/>
                <a:lumOff val="26614"/>
                <a:alpha val="7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 i="0" u="none" strike="noStrike">
                    <a:solidFill>
                      <a:srgbClr val="FFFFFF"/>
                    </a:solidFill>
                    <a:effectLst>
                      <a:outerShdw blurRad="635000" dist="152400" dir="18900000" algn="tl">
                        <a:srgbClr val="000000">
                          <a:alpha val="75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Всего</c:v>
                </c:pt>
                <c:pt idx="1">
                  <c:v>Из них</c:v>
                </c:pt>
                <c:pt idx="2">
                  <c:v>Всего</c:v>
                </c:pt>
                <c:pt idx="3">
                  <c:v>Из них</c:v>
                </c:pt>
                <c:pt idx="4">
                  <c:v>Всего</c:v>
                </c:pt>
                <c:pt idx="5">
                  <c:v>Из них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5"/>
                <c:pt idx="0">
                  <c:v>54256</c:v>
                </c:pt>
                <c:pt idx="2">
                  <c:v>49746</c:v>
                </c:pt>
                <c:pt idx="4">
                  <c:v>49984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Положительные решения</c:v>
                </c:pt>
              </c:strCache>
            </c:strRef>
          </c:tx>
          <c:spPr>
            <a:solidFill>
              <a:schemeClr val="accent2">
                <a:hueOff val="-2473793"/>
                <a:satOff val="-50209"/>
                <a:lumOff val="23543"/>
                <a:alpha val="70000"/>
              </a:scheme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 i="0" u="none" strike="noStrike">
                    <a:solidFill>
                      <a:srgbClr val="FFFFFF"/>
                    </a:solidFill>
                    <a:effectLst>
                      <a:outerShdw blurRad="635000" dist="152400" dir="18900000" algn="tl">
                        <a:srgbClr val="000000">
                          <a:alpha val="75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Всего</c:v>
                </c:pt>
                <c:pt idx="1">
                  <c:v>Из них</c:v>
                </c:pt>
                <c:pt idx="2">
                  <c:v>Всего</c:v>
                </c:pt>
                <c:pt idx="3">
                  <c:v>Из них</c:v>
                </c:pt>
                <c:pt idx="4">
                  <c:v>Всего</c:v>
                </c:pt>
                <c:pt idx="5">
                  <c:v>Из них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1">
                  <c:v>51175</c:v>
                </c:pt>
                <c:pt idx="3">
                  <c:v>44721</c:v>
                </c:pt>
                <c:pt idx="5">
                  <c:v>46269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Отрицательные решения</c:v>
                </c:pt>
              </c:strCache>
            </c:strRef>
          </c:tx>
          <c:spPr>
            <a:solidFill>
              <a:srgbClr val="CFB245">
                <a:alpha val="7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 u="none" strike="noStrike">
                    <a:solidFill>
                      <a:srgbClr val="FFFFFF"/>
                    </a:solidFill>
                    <a:effectLst>
                      <a:outerShdw blurRad="635000" dist="152400" dir="18900000" algn="tl">
                        <a:srgbClr val="000000">
                          <a:alpha val="75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Всего</c:v>
                </c:pt>
                <c:pt idx="1">
                  <c:v>Из них</c:v>
                </c:pt>
                <c:pt idx="2">
                  <c:v>Всего</c:v>
                </c:pt>
                <c:pt idx="3">
                  <c:v>Из них</c:v>
                </c:pt>
                <c:pt idx="4">
                  <c:v>Всего</c:v>
                </c:pt>
                <c:pt idx="5">
                  <c:v>Из них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1">
                  <c:v>1934</c:v>
                </c:pt>
                <c:pt idx="3">
                  <c:v>2362</c:v>
                </c:pt>
                <c:pt idx="5">
                  <c:v>3657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Отложено</c:v>
                </c:pt>
              </c:strCache>
            </c:strRef>
          </c:tx>
          <c:spPr>
            <a:solidFill>
              <a:srgbClr val="DB7C36">
                <a:alpha val="7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200" b="1" i="0" u="none" strike="noStrike">
                    <a:solidFill>
                      <a:srgbClr val="FFFFFF"/>
                    </a:solidFill>
                    <a:effectLst>
                      <a:outerShdw dist="45484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Sheet1!$B$1:$G$1</c:f>
              <c:strCache>
                <c:ptCount val="6"/>
                <c:pt idx="0">
                  <c:v>Всего</c:v>
                </c:pt>
                <c:pt idx="1">
                  <c:v>Из них</c:v>
                </c:pt>
                <c:pt idx="2">
                  <c:v>Всего</c:v>
                </c:pt>
                <c:pt idx="3">
                  <c:v>Из них</c:v>
                </c:pt>
                <c:pt idx="4">
                  <c:v>Всего</c:v>
                </c:pt>
                <c:pt idx="5">
                  <c:v>Из них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1">
                  <c:v>1147</c:v>
                </c:pt>
                <c:pt idx="3">
                  <c:v>2663</c:v>
                </c:pt>
                <c:pt idx="5">
                  <c:v>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0"/>
        <c:overlap val="-60"/>
        <c:axId val="115532288"/>
        <c:axId val="38453248"/>
      </c:barChart>
      <c:catAx>
        <c:axId val="1155322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38453248"/>
        <c:crosses val="autoZero"/>
        <c:auto val="1"/>
        <c:lblAlgn val="ctr"/>
        <c:lblOffset val="100"/>
        <c:noMultiLvlLbl val="1"/>
      </c:catAx>
      <c:valAx>
        <c:axId val="38453248"/>
        <c:scaling>
          <c:logBase val="10"/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ru-RU"/>
          </a:p>
        </c:txPr>
        <c:crossAx val="115532288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14069100000000001"/>
          <c:y val="0"/>
          <c:w val="0.74887000000000004"/>
          <c:h val="0.103900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1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63991"/>
          <c:y val="5.4293800000000003E-2"/>
          <c:w val="0.497284"/>
          <c:h val="0.596890999999999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Число лиц с подозрением на профессиональное заболевание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136</c:v>
                </c:pt>
                <c:pt idx="1">
                  <c:v>128</c:v>
                </c:pt>
                <c:pt idx="2">
                  <c:v>158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Число лиц с впервые установленным профессиональным заболеванием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3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7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Sheet1!$B$1:$D$1</c:f>
              <c:strCach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78</c:v>
                </c:pt>
                <c:pt idx="1">
                  <c:v>63</c:v>
                </c:pt>
                <c:pt idx="2">
                  <c:v>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4889600"/>
        <c:axId val="38415168"/>
      </c:barChart>
      <c:catAx>
        <c:axId val="448896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ru-RU"/>
          </a:p>
        </c:txPr>
        <c:crossAx val="38415168"/>
        <c:crosses val="autoZero"/>
        <c:auto val="1"/>
        <c:lblAlgn val="ctr"/>
        <c:lblOffset val="100"/>
        <c:noMultiLvlLbl val="1"/>
      </c:catAx>
      <c:valAx>
        <c:axId val="3841516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ru-RU"/>
          </a:p>
        </c:txPr>
        <c:crossAx val="44889600"/>
        <c:crosses val="autoZero"/>
        <c:crossBetween val="between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88343700000000003"/>
          <c:w val="1"/>
          <c:h val="0.11656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9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view3D>
      <c:rotX val="80"/>
      <c:hPercent val="53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6105200000000001"/>
          <c:y val="0.257191"/>
          <c:w val="0.73394800000000004"/>
          <c:h val="0.73030899999999999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76200" dist="12700" dir="2700000" algn="tl">
                <a:srgbClr val="000000">
                  <a:alpha val="0"/>
                </a:srgbClr>
              </a:outerShdw>
            </a:effectLst>
            <a:sp3d prstMaterial="matte"/>
          </c:spPr>
          <c:dPt>
            <c:idx val="0"/>
            <c:bubble3D val="0"/>
          </c:dPt>
          <c:dPt>
            <c:idx val="1"/>
            <c:bubble3D val="0"/>
            <c:explosion val="15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5"/>
            <c:bubble3D val="0"/>
            <c:spPr>
              <a:blipFill rotWithShape="1">
                <a:blip xmlns:r="http://schemas.openxmlformats.org/officeDocument/2006/relationships" r:embed="rId6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6"/>
            <c:bubble3D val="0"/>
            <c:spPr>
              <a:blipFill rotWithShape="1">
                <a:blip xmlns:r="http://schemas.openxmlformats.org/officeDocument/2006/relationships" r:embed="rId7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dist="4873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effectLst>
                      <a:outerShdw dist="48734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Вибрационная болезнь</c:v>
                </c:pt>
                <c:pt idx="1">
                  <c:v>Нейросенсорная тугоухость</c:v>
                </c:pt>
                <c:pt idx="2">
                  <c:v>Полинейропатия верхних конечностей</c:v>
                </c:pt>
                <c:pt idx="3">
                  <c:v>Туберкулез легких</c:v>
                </c:pt>
                <c:pt idx="4">
                  <c:v>Радикулопатия</c:v>
                </c:pt>
                <c:pt idx="5">
                  <c:v>Экзема</c:v>
                </c:pt>
                <c:pt idx="6">
                  <c:v>Бронхиальная астма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16</c:v>
                </c:pt>
                <c:pt idx="1">
                  <c:v>40</c:v>
                </c:pt>
                <c:pt idx="2">
                  <c:v>3</c:v>
                </c:pt>
                <c:pt idx="3">
                  <c:v>2</c:v>
                </c:pt>
                <c:pt idx="4">
                  <c:v>4</c:v>
                </c:pt>
                <c:pt idx="5">
                  <c:v>1</c:v>
                </c:pt>
                <c:pt idx="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0.40597125856562899"/>
          <c:h val="0.5709687650699619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9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8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view3D>
      <c:rotX val="80"/>
      <c:hPercent val="53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55378899999999998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76200" dist="12700" dir="2700000" algn="tl">
                <a:srgbClr val="000000">
                  <a:alpha val="6000"/>
                </a:srgbClr>
              </a:outerShdw>
            </a:effectLst>
            <a:sp3d prstMaterial="matte"/>
          </c:spPr>
          <c:explosion val="12"/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6000"/>
                  </a:srgbClr>
                </a:outerShdw>
              </a:effectLst>
              <a:sp3d prstMaterial="matte"/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6000"/>
                  </a:srgbClr>
                </a:outerShdw>
              </a:effectLst>
              <a:sp3d prstMaterial="matte"/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6000"/>
                  </a:srgbClr>
                </a:outerShdw>
              </a:effectLst>
              <a:sp3d prstMaterial="matte"/>
            </c:spPr>
          </c:dPt>
          <c:dPt>
            <c:idx val="4"/>
            <c:bubble3D val="0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6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effectLst>
                      <a:outerShdw blurRad="127000" dist="45484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Добыча полезных ископаемых</c:v>
                </c:pt>
                <c:pt idx="1">
                  <c:v>Строительство</c:v>
                </c:pt>
                <c:pt idx="2">
                  <c:v>Транспорт и связь</c:v>
                </c:pt>
                <c:pt idx="3">
                  <c:v>Здравоохранение и соц.услуги</c:v>
                </c:pt>
                <c:pt idx="4">
                  <c:v>Обеспечение энергией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42.65</c:v>
                </c:pt>
                <c:pt idx="1">
                  <c:v>1.47</c:v>
                </c:pt>
                <c:pt idx="2">
                  <c:v>48.53</c:v>
                </c:pt>
                <c:pt idx="3">
                  <c:v>5.88</c:v>
                </c:pt>
                <c:pt idx="4">
                  <c:v>1.47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9850899999999998"/>
          <c:y val="0.50852600000000003"/>
          <c:w val="0.50149100000000002"/>
          <c:h val="0.27645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6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view3D>
      <c:rotX val="80"/>
      <c:hPercent val="53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41225000000000001"/>
          <c:h val="0.9875000000000000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76200" dist="12700" dir="2700000" algn="tl">
                <a:srgbClr val="000000">
                  <a:alpha val="8000"/>
                </a:srgbClr>
              </a:outerShdw>
            </a:effectLst>
            <a:sp3d prstMaterial="matte"/>
          </c:spPr>
          <c:explosion val="12"/>
          <c:dPt>
            <c:idx val="0"/>
            <c:bubble3D val="0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8000"/>
                  </a:srgbClr>
                </a:outerShdw>
              </a:effectLst>
              <a:sp3d prstMaterial="matte"/>
            </c:spPr>
          </c:dPt>
          <c:dPt>
            <c:idx val="2"/>
            <c:bubble3D val="0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8000"/>
                  </a:srgbClr>
                </a:outerShdw>
              </a:effectLst>
              <a:sp3d prstMaterial="matte"/>
            </c:spPr>
          </c:dPt>
          <c:dPt>
            <c:idx val="3"/>
            <c:bubble3D val="0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8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Конструктивные недостатки техники и оборудования</c:v>
                </c:pt>
                <c:pt idx="1">
                  <c:v>Несовершенство технологических процессов</c:v>
                </c:pt>
                <c:pt idx="2">
                  <c:v>Несовершенство средств индивидуальной защиты</c:v>
                </c:pt>
                <c:pt idx="3">
                  <c:v>Несовершенство оборудования рабочих мест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73.5</c:v>
                </c:pt>
                <c:pt idx="1">
                  <c:v>22.09</c:v>
                </c:pt>
                <c:pt idx="2">
                  <c:v>2.94</c:v>
                </c:pt>
                <c:pt idx="3">
                  <c:v>1.47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6986799999999997"/>
          <c:y val="0.46787699999999999"/>
          <c:w val="0.63013200000000003"/>
          <c:h val="0.220122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view3D>
      <c:rotX val="80"/>
      <c:hPercent val="53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5049"/>
          <c:y val="5.0000000000000001E-3"/>
          <c:w val="0.242755"/>
          <c:h val="0.80439499999999997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76200" dist="12700" dir="2700000" algn="tl">
                <a:srgbClr val="000000">
                  <a:alpha val="0"/>
                </a:srgbClr>
              </a:outerShdw>
            </a:effectLst>
            <a:sp3d prstMaterial="matte"/>
          </c:spPr>
          <c:explosion val="10"/>
          <c:dPt>
            <c:idx val="0"/>
            <c:bubble3D val="0"/>
          </c:dPt>
          <c:dPt>
            <c:idx val="1"/>
            <c:bubble3D val="0"/>
            <c:explosion val="12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2"/>
            <c:bubble3D val="0"/>
            <c:explosion val="12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Pt>
            <c:idx val="3"/>
            <c:bubble3D val="0"/>
            <c:explosion val="12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blurRad="76200" dist="12700" dir="2700000" algn="tl">
                  <a:srgbClr val="000000">
                    <a:alpha val="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600" b="1" i="0" u="none" strike="noStrike">
                      <a:solidFill>
                        <a:srgbClr val="000000"/>
                      </a:solidFill>
                      <a:effectLst>
                        <a:outerShdw dist="4873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1" i="0" u="none" strike="noStrike">
                    <a:solidFill>
                      <a:srgbClr val="000000"/>
                    </a:solidFill>
                    <a:effectLst>
                      <a:outerShdw dist="48734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Заболевания, связанные с воздействием физических факторов (вибрационная болезнь, тугоухость)</c:v>
                </c:pt>
                <c:pt idx="1">
                  <c:v>Заболевания, связанные с воздействием производственных химических факторов (бронхиальная астма)</c:v>
                </c:pt>
                <c:pt idx="2">
                  <c:v>Заболевания, связанные с физическими перегрузками и функциональным перенапряжением функциональных систем </c:v>
                </c:pt>
                <c:pt idx="3">
                  <c:v>Заболевания, вызванные воздействием биологических факторов (туберкулез)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86.77</c:v>
                </c:pt>
                <c:pt idx="1">
                  <c:v>4.41</c:v>
                </c:pt>
                <c:pt idx="2">
                  <c:v>5.88</c:v>
                </c:pt>
                <c:pt idx="3">
                  <c:v>2.94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84031199999999995"/>
          <c:w val="1"/>
          <c:h val="0.15968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7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5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view3D>
      <c:rotX val="80"/>
      <c:hPercent val="53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528501"/>
          <c:h val="0.776725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dist="12700" dir="2700000" algn="tl">
                <a:srgbClr val="000000">
                  <a:alpha val="36000"/>
                </a:srgbClr>
              </a:outerShdw>
            </a:effectLst>
            <a:sp3d prstMaterial="matte"/>
          </c:spPr>
          <c:explosion val="10"/>
          <c:dPt>
            <c:idx val="0"/>
            <c:bubble3D val="0"/>
          </c:dPt>
          <c:dPt>
            <c:idx val="1"/>
            <c:bubble3D val="0"/>
            <c:explosion val="12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dist="12700" dir="2700000" algn="tl">
                  <a:srgbClr val="000000">
                    <a:alpha val="36000"/>
                  </a:srgbClr>
                </a:outerShdw>
              </a:effectLst>
              <a:sp3d prstMaterial="matte"/>
            </c:spPr>
          </c:dPt>
          <c:dPt>
            <c:idx val="2"/>
            <c:bubble3D val="0"/>
            <c:explosion val="12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dist="12700" dir="2700000" algn="tl">
                  <a:srgbClr val="000000">
                    <a:alpha val="36000"/>
                  </a:srgbClr>
                </a:outerShdw>
              </a:effectLst>
              <a:sp3d prstMaterial="matte"/>
            </c:spPr>
          </c:dPt>
          <c:dPt>
            <c:idx val="3"/>
            <c:bubble3D val="0"/>
            <c:explosion val="12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dist="12700" dir="2700000" algn="tl">
                  <a:srgbClr val="000000">
                    <a:alpha val="36000"/>
                  </a:srgbClr>
                </a:outerShdw>
              </a:effectLst>
              <a:sp3d prstMaterial="matte"/>
            </c:spPr>
          </c:dPt>
          <c:dPt>
            <c:idx val="4"/>
            <c:bubble3D val="0"/>
            <c:explosion val="12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dist="12700" dir="2700000" algn="tl">
                  <a:srgbClr val="000000">
                    <a:alpha val="36000"/>
                  </a:srgbClr>
                </a:outerShdw>
              </a:effectLst>
              <a:sp3d prstMaterial="matte"/>
            </c:spPr>
          </c:dPt>
          <c:dPt>
            <c:idx val="5"/>
            <c:bubble3D val="0"/>
            <c:explosion val="19"/>
            <c:spPr>
              <a:blipFill rotWithShape="1">
                <a:blip xmlns:r="http://schemas.openxmlformats.org/officeDocument/2006/relationships" r:embed="rId6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dist="12700" dir="2700000" algn="tl">
                  <a:srgbClr val="000000">
                    <a:alpha val="36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dist="4873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000000"/>
                      </a:solidFill>
                      <a:effectLst>
                        <a:outerShdw blurRad="127000" dist="45484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effectLst>
                      <a:outerShdw dist="48734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7"/>
                <c:pt idx="0">
                  <c:v>Машиниста подъёмника</c:v>
                </c:pt>
                <c:pt idx="1">
                  <c:v>Пилота</c:v>
                </c:pt>
                <c:pt idx="2">
                  <c:v>Командир воздушного судна</c:v>
                </c:pt>
                <c:pt idx="3">
                  <c:v>Бортового механика-инструктора</c:v>
                </c:pt>
                <c:pt idx="4">
                  <c:v>Помощник бурильщика</c:v>
                </c:pt>
                <c:pt idx="5">
                  <c:v>Другие профессии</c:v>
                </c:pt>
                <c:pt idx="6">
                  <c:v>Медицинская сестра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19.12</c:v>
                </c:pt>
                <c:pt idx="1">
                  <c:v>13.24</c:v>
                </c:pt>
                <c:pt idx="2">
                  <c:v>10.29</c:v>
                </c:pt>
                <c:pt idx="3">
                  <c:v>7.35</c:v>
                </c:pt>
                <c:pt idx="4">
                  <c:v>4.41</c:v>
                </c:pt>
                <c:pt idx="5">
                  <c:v>41.18</c:v>
                </c:pt>
                <c:pt idx="6">
                  <c:v>4.41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4.5541399999999999E-3"/>
          <c:y val="0.84127799999999997"/>
          <c:w val="0.99544600000000005"/>
          <c:h val="0.15872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Helvetica Light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7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9.2800599999999997E-2"/>
          <c:y val="5.49387E-2"/>
          <c:w val="0.90219899999999997"/>
          <c:h val="0.858164999999999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3"/>
                <c:pt idx="0">
                  <c:v>0.7</c:v>
                </c:pt>
                <c:pt idx="1">
                  <c:v>0.46</c:v>
                </c:pt>
                <c:pt idx="2">
                  <c:v>0.31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7874048"/>
        <c:axId val="42932992"/>
      </c:barChart>
      <c:catAx>
        <c:axId val="47874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42932992"/>
        <c:crosses val="autoZero"/>
        <c:auto val="1"/>
        <c:lblAlgn val="ctr"/>
        <c:lblOffset val="100"/>
        <c:noMultiLvlLbl val="1"/>
      </c:catAx>
      <c:valAx>
        <c:axId val="4293299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ru-RU"/>
          </a:p>
        </c:txPr>
        <c:crossAx val="47874048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7.5913499999999995E-2"/>
          <c:y val="6.67238E-2"/>
          <c:w val="0.91908699999999999"/>
          <c:h val="0.9192190000000000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Всего</c:v>
                </c:pt>
                <c:pt idx="1">
                  <c:v>Из них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334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Положительные решения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3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1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Всего</c:v>
                </c:pt>
                <c:pt idx="1">
                  <c:v>Из них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1">
                  <c:v>107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Отрицательные решения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7"/>
                    <a:satOff val="23858"/>
                    <a:lumOff val="7773"/>
                  </a:schemeClr>
                </a:gs>
                <a:gs pos="100000">
                  <a:schemeClr val="accent3">
                    <a:hueOff val="-192295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Всего</c:v>
                </c:pt>
                <c:pt idx="1">
                  <c:v>Из них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1">
                  <c:v>43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Отложено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hueOff val="495547"/>
                    <a:lumOff val="5161"/>
                  </a:schemeClr>
                </a:gs>
                <a:gs pos="100000">
                  <a:schemeClr val="accent4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900" b="1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Всего</c:v>
                </c:pt>
                <c:pt idx="1">
                  <c:v>Из них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1">
                  <c:v>184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8318464"/>
        <c:axId val="38441472"/>
      </c:barChart>
      <c:catAx>
        <c:axId val="4831846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endParaRPr lang="ru-RU"/>
          </a:p>
        </c:txPr>
        <c:crossAx val="38441472"/>
        <c:crosses val="autoZero"/>
        <c:auto val="1"/>
        <c:lblAlgn val="ctr"/>
        <c:lblOffset val="100"/>
        <c:noMultiLvlLbl val="1"/>
      </c:catAx>
      <c:valAx>
        <c:axId val="38441472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ru-RU"/>
          </a:p>
        </c:txPr>
        <c:crossAx val="48318464"/>
        <c:crosses val="autoZero"/>
        <c:crossBetween val="between"/>
        <c:majorUnit val="75"/>
        <c:minorUnit val="37.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102468"/>
          <c:y val="0"/>
          <c:w val="0.67134499999999997"/>
          <c:h val="0.10599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1" i="0" u="none" strike="noStrike">
              <a:solidFill>
                <a:srgbClr val="000000"/>
              </a:solidFill>
              <a:latin typeface="Helvetica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875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7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8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9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0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5907" y="-4478867"/>
            <a:ext cx="15427275" cy="1191990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4120764" y="7824213"/>
            <a:ext cx="8651578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/>
            </a:pPr>
            <a:r>
              <a:t>Заместитель  главного врача по медицинской части</a:t>
            </a:r>
          </a:p>
          <a:p>
            <a:pPr algn="l">
              <a:defRPr sz="2600"/>
            </a:pPr>
            <a:r>
              <a:t>автономного учреждения ХМАО – Югры</a:t>
            </a:r>
          </a:p>
          <a:p>
            <a:pPr algn="l">
              <a:defRPr sz="2600"/>
            </a:pPr>
            <a:r>
              <a:t>«Центр профессиональной патологии» Н.В. Кабаргина</a:t>
            </a:r>
          </a:p>
        </p:txBody>
      </p:sp>
      <p:pic>
        <p:nvPicPr>
          <p:cNvPr id="122" name="Без имени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" y="0"/>
            <a:ext cx="13004801" cy="929214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979352" y="3326804"/>
            <a:ext cx="9046097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</a:t>
            </a:r>
          </a:p>
          <a:p>
            <a:pPr>
              <a:defRPr sz="4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населения ХМАО-Югры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21" y="7667110"/>
            <a:ext cx="3060700" cy="137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</a:t>
            </a:r>
          </a:p>
        </p:txBody>
      </p:sp>
      <p:pic>
        <p:nvPicPr>
          <p:cNvPr id="2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9" name="Table 249"/>
          <p:cNvGraphicFramePr/>
          <p:nvPr>
            <p:extLst>
              <p:ext uri="{D42A27DB-BD31-4B8C-83A1-F6EECF244321}">
                <p14:modId xmlns:p14="http://schemas.microsoft.com/office/powerpoint/2010/main" val="69727992"/>
              </p:ext>
            </p:extLst>
          </p:nvPr>
        </p:nvGraphicFramePr>
        <p:xfrm>
          <a:off x="0" y="3"/>
          <a:ext cx="13026759" cy="9491594"/>
        </p:xfrm>
        <a:graphic>
          <a:graphicData uri="http://schemas.openxmlformats.org/drawingml/2006/table">
            <a:tbl>
              <a:tblPr>
                <a:tableStyleId>{33BA23B1-9221-436E-865A-0063620EA4FD}</a:tableStyleId>
              </a:tblPr>
              <a:tblGrid>
                <a:gridCol w="9391764"/>
                <a:gridCol w="1256449"/>
                <a:gridCol w="1260951"/>
                <a:gridCol w="1117595"/>
              </a:tblGrid>
              <a:tr h="403118">
                <a:tc>
                  <a:txBody>
                    <a:bodyPr/>
                    <a:lstStyle/>
                    <a:p>
                      <a:pPr defTabSz="914400">
                        <a:defRPr sz="19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2016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2017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2018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CDEE0"/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эндокринной системы, расстройства питания и нарушения обмена веществ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11172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7518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15874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t>Болезни системы кровообращения
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5011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5335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6915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мочеполовой системы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5357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5475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6453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t>Болезни крови, кроветворных органов и отдельные нарушения, вовлекающие иммунный механизм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3738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2094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4110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t>Симптомы, признаки и отклонения от нормы, выявленные при клинических и лабораторных исследованиях, не классифицированные в других рубриках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11682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8524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3659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t>Болезни костно-мышечной системы и соединительной ткани
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1312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903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3433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t>Болезни органов пищеварения
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3591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3378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3171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670118">
                <a:tc>
                  <a:txBody>
                    <a:bodyPr/>
                    <a:lstStyle/>
                    <a:p>
                      <a:pPr algn="l" defTabSz="914400"/>
                      <a:r>
                        <a:rPr dirty="0"/>
                        <a:t>Болезни уха и сосцевидного отростка
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3763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2987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2039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Инфекционные и паразитарные болезни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1588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1361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1644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глаза и его придаточного аппарата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2379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1622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1510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нервной системы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799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737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886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кожи и подкожной клетчатки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854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524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724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Болезни органов дыхания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1486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743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720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Новообразования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699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640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487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Травмы, отравления и некоторые другие последствия воздействия внешних причин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98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Психические расстройства и расстройства поведения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Беременность, роды и послеродовой период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74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387412">
                <a:tc>
                  <a:txBody>
                    <a:bodyPr/>
                    <a:lstStyle/>
                    <a:p>
                      <a:pPr algn="l" defTabSz="914400"/>
                      <a:r>
                        <a:t>Врожденные аномалии, деформации и хромосомные нарушения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  <a:tr h="418824">
                <a:tc>
                  <a:txBody>
                    <a:bodyPr/>
                    <a:lstStyle/>
                    <a:p>
                      <a:pPr algn="r" defTabSz="914400"/>
                      <a:r>
                        <a:rPr sz="20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ИТОГО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53 662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 b="1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41 989</a:t>
                      </a:r>
                    </a:p>
                  </a:txBody>
                  <a:tcPr marL="50800" marR="50800" marT="50800" marB="50800" anchor="ctr" horzOverflow="overflow">
                    <a:lnB w="12700">
                      <a:miter lim="400000"/>
                    </a:lnB>
                    <a:solidFill>
                      <a:srgbClr val="004FF0">
                        <a:alpha val="934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000" b="1" dirty="0">
                          <a:solidFill>
                            <a:schemeClr val="accent5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51 831</a:t>
                      </a:r>
                    </a:p>
                  </a:txBody>
                  <a:tcPr marL="50800" marR="50800" marT="50800" marB="50800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004FF0">
                        <a:alpha val="934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Фон11231.jpg"/>
          <p:cNvPicPr>
            <a:picLocks noChangeAspect="1"/>
          </p:cNvPicPr>
          <p:nvPr/>
        </p:nvPicPr>
        <p:blipFill>
          <a:blip r:embed="rId2">
            <a:alphaModFix amt="14498"/>
            <a:extLst/>
          </a:blip>
          <a:stretch>
            <a:fillRect/>
          </a:stretch>
        </p:blipFill>
        <p:spPr>
          <a:xfrm>
            <a:off x="-1303867" y="1016694"/>
            <a:ext cx="14646584" cy="982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hape 254"/>
          <p:cNvSpPr/>
          <p:nvPr/>
        </p:nvSpPr>
        <p:spPr>
          <a:xfrm>
            <a:off x="2693032" y="15274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Ханты - Мансийском автономном округе – Югре </a:t>
            </a:r>
          </a:p>
        </p:txBody>
      </p:sp>
      <p:sp>
        <p:nvSpPr>
          <p:cNvPr id="255" name="Shape 255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10</a:t>
            </a:r>
          </a:p>
        </p:txBody>
      </p:sp>
      <p:pic>
        <p:nvPicPr>
          <p:cNvPr id="257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8" name="Chart 258"/>
          <p:cNvGraphicFramePr/>
          <p:nvPr>
            <p:extLst>
              <p:ext uri="{D42A27DB-BD31-4B8C-83A1-F6EECF244321}">
                <p14:modId xmlns:p14="http://schemas.microsoft.com/office/powerpoint/2010/main" val="282181082"/>
              </p:ext>
            </p:extLst>
          </p:nvPr>
        </p:nvGraphicFramePr>
        <p:xfrm>
          <a:off x="-8342" y="3059948"/>
          <a:ext cx="8623301" cy="5613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9" name="Chart 259"/>
          <p:cNvGraphicFramePr/>
          <p:nvPr>
            <p:extLst>
              <p:ext uri="{D42A27DB-BD31-4B8C-83A1-F6EECF244321}">
                <p14:modId xmlns:p14="http://schemas.microsoft.com/office/powerpoint/2010/main" val="1759091666"/>
              </p:ext>
            </p:extLst>
          </p:nvPr>
        </p:nvGraphicFramePr>
        <p:xfrm>
          <a:off x="5525812" y="2486236"/>
          <a:ext cx="6991022" cy="6094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Нефтянка-filtered.jpeg"/>
          <p:cNvPicPr>
            <a:picLocks noChangeAspect="1"/>
          </p:cNvPicPr>
          <p:nvPr/>
        </p:nvPicPr>
        <p:blipFill>
          <a:blip r:embed="rId2">
            <a:alphaModFix amt="18421"/>
            <a:extLst/>
          </a:blip>
          <a:stretch>
            <a:fillRect/>
          </a:stretch>
        </p:blipFill>
        <p:spPr>
          <a:xfrm>
            <a:off x="-333574" y="-118997"/>
            <a:ext cx="17762833" cy="999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2693032" y="15274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Ханты - Мансийском автономном округе – Югре </a:t>
            </a:r>
          </a:p>
        </p:txBody>
      </p:sp>
      <p:sp>
        <p:nvSpPr>
          <p:cNvPr id="264" name="Shape 264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1243448" y="1195916"/>
            <a:ext cx="933637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11</a:t>
            </a:r>
          </a:p>
        </p:txBody>
      </p:sp>
      <p:pic>
        <p:nvPicPr>
          <p:cNvPr id="26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7" name="Chart 267"/>
          <p:cNvGraphicFramePr/>
          <p:nvPr>
            <p:extLst>
              <p:ext uri="{D42A27DB-BD31-4B8C-83A1-F6EECF244321}">
                <p14:modId xmlns:p14="http://schemas.microsoft.com/office/powerpoint/2010/main" val="4253823975"/>
              </p:ext>
            </p:extLst>
          </p:nvPr>
        </p:nvGraphicFramePr>
        <p:xfrm>
          <a:off x="959819" y="2351534"/>
          <a:ext cx="12269123" cy="6565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8" name="Shape 268"/>
          <p:cNvSpPr/>
          <p:nvPr/>
        </p:nvSpPr>
        <p:spPr>
          <a:xfrm>
            <a:off x="7809762" y="3097874"/>
            <a:ext cx="468550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Сферы экономики в ХМАО: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Working-Through-Winter-Educating-Your-Employees-e1515098454407.jpg"/>
          <p:cNvPicPr>
            <a:picLocks noChangeAspect="1"/>
          </p:cNvPicPr>
          <p:nvPr/>
        </p:nvPicPr>
        <p:blipFill>
          <a:blip r:embed="rId2">
            <a:alphaModFix amt="12842"/>
            <a:extLst/>
          </a:blip>
          <a:stretch>
            <a:fillRect/>
          </a:stretch>
        </p:blipFill>
        <p:spPr>
          <a:xfrm>
            <a:off x="-948267" y="-35119"/>
            <a:ext cx="14297165" cy="9543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2693032" y="15274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Ханты - Мансийском автономном округе – Югре </a:t>
            </a:r>
          </a:p>
        </p:txBody>
      </p:sp>
      <p:sp>
        <p:nvSpPr>
          <p:cNvPr id="273" name="Shape 273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12</a:t>
            </a:r>
          </a:p>
        </p:txBody>
      </p:sp>
      <p:pic>
        <p:nvPicPr>
          <p:cNvPr id="27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6" name="Chart 276"/>
          <p:cNvGraphicFramePr/>
          <p:nvPr>
            <p:extLst>
              <p:ext uri="{D42A27DB-BD31-4B8C-83A1-F6EECF244321}">
                <p14:modId xmlns:p14="http://schemas.microsoft.com/office/powerpoint/2010/main" val="3784393702"/>
              </p:ext>
            </p:extLst>
          </p:nvPr>
        </p:nvGraphicFramePr>
        <p:xfrm>
          <a:off x="722885" y="2642845"/>
          <a:ext cx="12435341" cy="624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7" name="Shape 277"/>
          <p:cNvSpPr/>
          <p:nvPr/>
        </p:nvSpPr>
        <p:spPr>
          <a:xfrm>
            <a:off x="6018723" y="2772750"/>
            <a:ext cx="6104438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Среди причин и обстоятельств, вызвавших профессиональную патологию, ведущую роль играют 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Working-Through-Winter-Educating-Your-Employees-e1515098454407.jpg"/>
          <p:cNvPicPr>
            <a:picLocks noChangeAspect="1"/>
          </p:cNvPicPr>
          <p:nvPr/>
        </p:nvPicPr>
        <p:blipFill>
          <a:blip r:embed="rId2">
            <a:alphaModFix amt="17661"/>
            <a:extLst/>
          </a:blip>
          <a:stretch>
            <a:fillRect/>
          </a:stretch>
        </p:blipFill>
        <p:spPr>
          <a:xfrm>
            <a:off x="-948267" y="-35119"/>
            <a:ext cx="14297165" cy="9543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2693032" y="15274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Ханты - Мансийском автономном округе – Югре </a:t>
            </a:r>
          </a:p>
        </p:txBody>
      </p:sp>
      <p:sp>
        <p:nvSpPr>
          <p:cNvPr id="282" name="Shape 282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13</a:t>
            </a:r>
          </a:p>
        </p:txBody>
      </p:sp>
      <p:pic>
        <p:nvPicPr>
          <p:cNvPr id="28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5" name="Chart 285"/>
          <p:cNvGraphicFramePr/>
          <p:nvPr>
            <p:extLst>
              <p:ext uri="{D42A27DB-BD31-4B8C-83A1-F6EECF244321}">
                <p14:modId xmlns:p14="http://schemas.microsoft.com/office/powerpoint/2010/main" val="2800829776"/>
              </p:ext>
            </p:extLst>
          </p:nvPr>
        </p:nvGraphicFramePr>
        <p:xfrm>
          <a:off x="-2865655" y="2340950"/>
          <a:ext cx="18736109" cy="690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6" name="Shape 286"/>
          <p:cNvSpPr/>
          <p:nvPr/>
        </p:nvSpPr>
        <p:spPr>
          <a:xfrm>
            <a:off x="6492856" y="4093550"/>
            <a:ext cx="6104439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В </a:t>
            </a:r>
            <a:r>
              <a:rPr dirty="0" err="1"/>
              <a:t>зависимости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воздействия</a:t>
            </a:r>
            <a:r>
              <a:rPr dirty="0"/>
              <a:t> </a:t>
            </a:r>
            <a:r>
              <a:rPr dirty="0" err="1"/>
              <a:t>производственных</a:t>
            </a:r>
            <a:r>
              <a:rPr dirty="0"/>
              <a:t> </a:t>
            </a:r>
            <a:r>
              <a:rPr dirty="0" err="1"/>
              <a:t>факторов</a:t>
            </a:r>
            <a:r>
              <a:rPr dirty="0"/>
              <a:t> </a:t>
            </a:r>
            <a:r>
              <a:rPr dirty="0" err="1"/>
              <a:t>профессиональные</a:t>
            </a:r>
            <a:r>
              <a:rPr dirty="0"/>
              <a:t> </a:t>
            </a:r>
            <a:r>
              <a:rPr dirty="0" err="1"/>
              <a:t>заболевания</a:t>
            </a:r>
            <a:r>
              <a:rPr dirty="0"/>
              <a:t> </a:t>
            </a:r>
            <a:r>
              <a:rPr dirty="0" err="1"/>
              <a:t>распределяются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: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build-builder-carry-585419-filtered.jpeg"/>
          <p:cNvPicPr>
            <a:picLocks noChangeAspect="1"/>
          </p:cNvPicPr>
          <p:nvPr/>
        </p:nvPicPr>
        <p:blipFill>
          <a:blip r:embed="rId2">
            <a:alphaModFix amt="38569"/>
            <a:extLst/>
          </a:blip>
          <a:stretch>
            <a:fillRect/>
          </a:stretch>
        </p:blipFill>
        <p:spPr>
          <a:xfrm>
            <a:off x="-5154679" y="-31089"/>
            <a:ext cx="20302014" cy="1141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/>
          <p:nvPr/>
        </p:nvSpPr>
        <p:spPr>
          <a:xfrm>
            <a:off x="2693032" y="15274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Ханты - Мансийском автономном округе – Югре </a:t>
            </a:r>
          </a:p>
        </p:txBody>
      </p:sp>
      <p:sp>
        <p:nvSpPr>
          <p:cNvPr id="291" name="Shape 291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14</a:t>
            </a:r>
          </a:p>
        </p:txBody>
      </p:sp>
      <p:pic>
        <p:nvPicPr>
          <p:cNvPr id="29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>
            <a:off x="7236355" y="4089399"/>
            <a:ext cx="533395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Наибольший удельный вес от числа всех выявленных профессиональных больных приходится на профессии: </a:t>
            </a:r>
          </a:p>
        </p:txBody>
      </p:sp>
      <p:graphicFrame>
        <p:nvGraphicFramePr>
          <p:cNvPr id="295" name="Chart 295"/>
          <p:cNvGraphicFramePr/>
          <p:nvPr>
            <p:extLst>
              <p:ext uri="{D42A27DB-BD31-4B8C-83A1-F6EECF244321}">
                <p14:modId xmlns:p14="http://schemas.microsoft.com/office/powerpoint/2010/main" val="3144865682"/>
              </p:ext>
            </p:extLst>
          </p:nvPr>
        </p:nvGraphicFramePr>
        <p:xfrm>
          <a:off x="1239997" y="2190750"/>
          <a:ext cx="10477092" cy="7103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Working-Through-Winter-Educating-Your-Employees-e1515098454407-filtered.jpeg"/>
          <p:cNvPicPr>
            <a:picLocks noChangeAspect="1"/>
          </p:cNvPicPr>
          <p:nvPr/>
        </p:nvPicPr>
        <p:blipFill>
          <a:blip r:embed="rId2">
            <a:alphaModFix amt="26950"/>
            <a:extLst/>
          </a:blip>
          <a:stretch>
            <a:fillRect/>
          </a:stretch>
        </p:blipFill>
        <p:spPr>
          <a:xfrm>
            <a:off x="-948267" y="-35119"/>
            <a:ext cx="14297165" cy="9543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2678281" y="-16945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Ханты - Мансийском автономном округе – Югре </a:t>
            </a:r>
          </a:p>
        </p:txBody>
      </p:sp>
      <p:sp>
        <p:nvSpPr>
          <p:cNvPr id="300" name="Shape 300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15</a:t>
            </a:r>
          </a:p>
        </p:txBody>
      </p:sp>
      <p:pic>
        <p:nvPicPr>
          <p:cNvPr id="30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1900516" y="2148334"/>
            <a:ext cx="981356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Удельный вес профессиональных заболеваний, выявленных при проведении ПМО</a:t>
            </a:r>
          </a:p>
        </p:txBody>
      </p:sp>
      <p:graphicFrame>
        <p:nvGraphicFramePr>
          <p:cNvPr id="304" name="Chart 304"/>
          <p:cNvGraphicFramePr/>
          <p:nvPr/>
        </p:nvGraphicFramePr>
        <p:xfrm>
          <a:off x="1869075" y="3312659"/>
          <a:ext cx="9037741" cy="554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взрослый нефтяник-filtered.jpeg"/>
          <p:cNvPicPr>
            <a:picLocks noChangeAspect="1"/>
          </p:cNvPicPr>
          <p:nvPr/>
        </p:nvPicPr>
        <p:blipFill>
          <a:blip r:embed="rId2">
            <a:alphaModFix amt="84703"/>
            <a:extLst/>
          </a:blip>
          <a:stretch>
            <a:fillRect/>
          </a:stretch>
        </p:blipFill>
        <p:spPr>
          <a:xfrm>
            <a:off x="-4662686" y="-28793"/>
            <a:ext cx="18062273" cy="10049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2712819" y="33017"/>
            <a:ext cx="8228535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Сведения о профессиональной заболеваемости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в Ханты - Мансийском автономном округе – Югре </a:t>
            </a:r>
          </a:p>
        </p:txBody>
      </p:sp>
      <p:sp>
        <p:nvSpPr>
          <p:cNvPr id="309" name="Shape 309"/>
          <p:cNvSpPr/>
          <p:nvPr/>
        </p:nvSpPr>
        <p:spPr>
          <a:xfrm>
            <a:off x="-37125" y="9527205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16</a:t>
            </a:r>
          </a:p>
        </p:txBody>
      </p:sp>
      <p:pic>
        <p:nvPicPr>
          <p:cNvPr id="31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hape 312"/>
          <p:cNvSpPr/>
          <p:nvPr/>
        </p:nvSpPr>
        <p:spPr>
          <a:xfrm>
            <a:off x="1972733" y="2481947"/>
            <a:ext cx="9059334" cy="1808916"/>
          </a:xfrm>
          <a:prstGeom prst="roundRect">
            <a:avLst>
              <a:gd name="adj" fmla="val 10531"/>
            </a:avLst>
          </a:prstGeom>
          <a:solidFill>
            <a:schemeClr val="accent1">
              <a:hueOff val="273562"/>
              <a:satOff val="2937"/>
              <a:lumOff val="-22233"/>
              <a:alpha val="68588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1999519" y="2335362"/>
            <a:ext cx="8953472" cy="1473201"/>
          </a:xfrm>
          <a:prstGeom prst="rect">
            <a:avLst/>
          </a:prstGeom>
          <a:ln w="12700">
            <a:miter lim="400000"/>
          </a:ln>
          <a:effectLst>
            <a:outerShdw blurRad="74160" dist="25400" dir="5400000" rotWithShape="0">
              <a:srgbClr val="000000">
                <a:alpha val="53833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Анализ профессиональных заболеваний в зависимости от стажа позволяет отметить, что среди заболевших по-прежнему преобладают лица со стажем работы по профессии</a:t>
            </a:r>
          </a:p>
        </p:txBody>
      </p:sp>
      <p:sp>
        <p:nvSpPr>
          <p:cNvPr id="314" name="Shape 314"/>
          <p:cNvSpPr/>
          <p:nvPr/>
        </p:nvSpPr>
        <p:spPr>
          <a:xfrm>
            <a:off x="4186351" y="3474581"/>
            <a:ext cx="4632098" cy="863601"/>
          </a:xfrm>
          <a:prstGeom prst="rect">
            <a:avLst/>
          </a:prstGeom>
          <a:ln w="12700">
            <a:miter lim="400000"/>
          </a:ln>
          <a:effectLst>
            <a:outerShdw dist="30189" dir="5400000" rotWithShape="0">
              <a:srgbClr val="FFFFFF">
                <a:alpha val="14296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4800" dirty="0"/>
              <a:t> </a:t>
            </a:r>
            <a:r>
              <a:rPr sz="4800" dirty="0">
                <a:solidFill>
                  <a:srgbClr val="FFFFFF"/>
                </a:solidFill>
              </a:rPr>
              <a:t>15-20 лет</a:t>
            </a:r>
          </a:p>
        </p:txBody>
      </p:sp>
      <p:sp>
        <p:nvSpPr>
          <p:cNvPr id="315" name="Shape 315"/>
          <p:cNvSpPr/>
          <p:nvPr/>
        </p:nvSpPr>
        <p:spPr>
          <a:xfrm>
            <a:off x="1356386" y="4671488"/>
            <a:ext cx="3791149" cy="2163689"/>
          </a:xfrm>
          <a:prstGeom prst="roundRect">
            <a:avLst>
              <a:gd name="adj" fmla="val 8804"/>
            </a:avLst>
          </a:prstGeom>
          <a:solidFill>
            <a:schemeClr val="accent1">
              <a:hueOff val="273562"/>
              <a:satOff val="2937"/>
              <a:lumOff val="-22233"/>
              <a:alpha val="65907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1222455" y="5375462"/>
            <a:ext cx="4059011" cy="1422401"/>
          </a:xfrm>
          <a:prstGeom prst="rect">
            <a:avLst/>
          </a:prstGeom>
          <a:ln w="12700">
            <a:miter lim="400000"/>
          </a:ln>
          <a:effectLst>
            <a:outerShdw blurRad="80832" dist="36947" dir="5400000" rotWithShape="0">
              <a:srgbClr val="000000">
                <a:alpha val="53833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Средний возраст больных на момент установления профессионального заболевания</a:t>
            </a:r>
          </a:p>
        </p:txBody>
      </p:sp>
      <p:sp>
        <p:nvSpPr>
          <p:cNvPr id="317" name="Shape 317"/>
          <p:cNvSpPr/>
          <p:nvPr/>
        </p:nvSpPr>
        <p:spPr>
          <a:xfrm>
            <a:off x="935912" y="4595511"/>
            <a:ext cx="4632098" cy="889001"/>
          </a:xfrm>
          <a:prstGeom prst="rect">
            <a:avLst/>
          </a:prstGeom>
          <a:ln w="12700">
            <a:miter lim="400000"/>
          </a:ln>
          <a:effectLst>
            <a:outerShdw dist="21790" dir="5400000" rotWithShape="0">
              <a:srgbClr val="FFFFFF">
                <a:alpha val="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55 лет</a:t>
            </a:r>
          </a:p>
        </p:txBody>
      </p:sp>
      <p:sp>
        <p:nvSpPr>
          <p:cNvPr id="318" name="Shape 318"/>
          <p:cNvSpPr/>
          <p:nvPr/>
        </p:nvSpPr>
        <p:spPr>
          <a:xfrm>
            <a:off x="6758120" y="4757511"/>
            <a:ext cx="5481836" cy="2163689"/>
          </a:xfrm>
          <a:prstGeom prst="roundRect">
            <a:avLst>
              <a:gd name="adj" fmla="val 8804"/>
            </a:avLst>
          </a:prstGeom>
          <a:solidFill>
            <a:schemeClr val="accent1">
              <a:hueOff val="273562"/>
              <a:satOff val="2937"/>
              <a:lumOff val="-22233"/>
              <a:alpha val="5700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1897260" y="7215801"/>
            <a:ext cx="9210280" cy="1981195"/>
          </a:xfrm>
          <a:prstGeom prst="roundRect">
            <a:avLst>
              <a:gd name="adj" fmla="val 9615"/>
            </a:avLst>
          </a:prstGeom>
          <a:solidFill>
            <a:schemeClr val="accent1">
              <a:hueOff val="273562"/>
              <a:satOff val="2937"/>
              <a:lumOff val="-22233"/>
              <a:alpha val="6594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1897260" y="7182782"/>
            <a:ext cx="9210279" cy="2159001"/>
          </a:xfrm>
          <a:prstGeom prst="rect">
            <a:avLst/>
          </a:prstGeom>
          <a:ln w="12700">
            <a:miter lim="400000"/>
          </a:ln>
          <a:effectLst>
            <a:outerShdw dir="5400000" rotWithShape="0">
              <a:srgbClr val="FFFFFF">
                <a:alpha val="41508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Большая часть профессиональных заболеваний регистрируется у лиц в возрасте от </a:t>
            </a:r>
            <a:r>
              <a:rPr sz="3000" u="sng">
                <a:solidFill>
                  <a:schemeClr val="accent5"/>
                </a:solidFill>
              </a:rPr>
              <a:t>35 до 60</a:t>
            </a:r>
            <a:r>
              <a:t> лет (</a:t>
            </a:r>
            <a:r>
              <a:rPr sz="3000">
                <a:solidFill>
                  <a:schemeClr val="accent5"/>
                </a:solidFill>
              </a:rPr>
              <a:t>75%</a:t>
            </a:r>
            <a:r>
              <a:t>), </a:t>
            </a:r>
          </a:p>
          <a:p>
            <a:pPr>
              <a:defRPr sz="2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у лиц старше </a:t>
            </a:r>
            <a:r>
              <a:rPr sz="3000" dirty="0">
                <a:solidFill>
                  <a:schemeClr val="accent5"/>
                </a:solidFill>
              </a:rPr>
              <a:t>60 лет</a:t>
            </a:r>
            <a:r>
              <a:rPr dirty="0"/>
              <a:t> зарегистрировано </a:t>
            </a:r>
            <a:r>
              <a:rPr sz="3000" dirty="0">
                <a:solidFill>
                  <a:schemeClr val="accent5"/>
                </a:solidFill>
              </a:rPr>
              <a:t>25%</a:t>
            </a:r>
            <a:r>
              <a:rPr dirty="0"/>
              <a:t> профессиональных заболеваний</a:t>
            </a:r>
          </a:p>
        </p:txBody>
      </p:sp>
      <p:sp>
        <p:nvSpPr>
          <p:cNvPr id="321" name="Shape 321"/>
          <p:cNvSpPr/>
          <p:nvPr/>
        </p:nvSpPr>
        <p:spPr>
          <a:xfrm>
            <a:off x="6953264" y="5375461"/>
            <a:ext cx="5091548" cy="1422401"/>
          </a:xfrm>
          <a:prstGeom prst="rect">
            <a:avLst/>
          </a:prstGeom>
          <a:ln w="12700">
            <a:miter lim="400000"/>
          </a:ln>
          <a:effectLst>
            <a:outerShdw blurRad="167494" dist="25400" dir="5400000" rotWithShape="0">
              <a:srgbClr val="000000">
                <a:alpha val="53833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Составляет средний стаж возникновения профессионального заболевания у рабочих нефтедобычи</a:t>
            </a:r>
          </a:p>
        </p:txBody>
      </p:sp>
      <p:sp>
        <p:nvSpPr>
          <p:cNvPr id="322" name="Shape 322"/>
          <p:cNvSpPr/>
          <p:nvPr/>
        </p:nvSpPr>
        <p:spPr>
          <a:xfrm>
            <a:off x="7182989" y="4595511"/>
            <a:ext cx="4632098" cy="889001"/>
          </a:xfrm>
          <a:prstGeom prst="rect">
            <a:avLst/>
          </a:prstGeom>
          <a:ln w="12700">
            <a:miter lim="400000"/>
          </a:ln>
          <a:effectLst>
            <a:outerShdw dist="30206" dir="5400000" rotWithShape="0">
              <a:srgbClr val="FFFFFF">
                <a:alpha val="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23 года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mednews159.jpg"/>
          <p:cNvPicPr>
            <a:picLocks noChangeAspect="1"/>
          </p:cNvPicPr>
          <p:nvPr/>
        </p:nvPicPr>
        <p:blipFill>
          <a:blip r:embed="rId2">
            <a:alphaModFix amt="36858"/>
            <a:extLst/>
          </a:blip>
          <a:stretch>
            <a:fillRect/>
          </a:stretch>
        </p:blipFill>
        <p:spPr>
          <a:xfrm flipH="1">
            <a:off x="-2161249" y="-128134"/>
            <a:ext cx="15570906" cy="1000986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324" y="216082"/>
            <a:ext cx="1674342" cy="9604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7" name="Chart 327"/>
          <p:cNvGraphicFramePr/>
          <p:nvPr>
            <p:extLst>
              <p:ext uri="{D42A27DB-BD31-4B8C-83A1-F6EECF244321}">
                <p14:modId xmlns:p14="http://schemas.microsoft.com/office/powerpoint/2010/main" val="1817533175"/>
              </p:ext>
            </p:extLst>
          </p:nvPr>
        </p:nvGraphicFramePr>
        <p:xfrm>
          <a:off x="-10980" y="564469"/>
          <a:ext cx="13727730" cy="815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8" name="Shape 328"/>
          <p:cNvSpPr/>
          <p:nvPr/>
        </p:nvSpPr>
        <p:spPr>
          <a:xfrm>
            <a:off x="1468809" y="8893860"/>
            <a:ext cx="100671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Число проведенных экспертиз связи заболевания с профессией</a:t>
            </a:r>
          </a:p>
        </p:txBody>
      </p:sp>
      <p:sp>
        <p:nvSpPr>
          <p:cNvPr id="329" name="Shape 329"/>
          <p:cNvSpPr/>
          <p:nvPr/>
        </p:nvSpPr>
        <p:spPr>
          <a:xfrm rot="15992">
            <a:off x="7483902" y="4752402"/>
            <a:ext cx="181641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Отложено</a:t>
            </a:r>
          </a:p>
        </p:txBody>
      </p:sp>
      <p:sp>
        <p:nvSpPr>
          <p:cNvPr id="330" name="Shape 330"/>
          <p:cNvSpPr/>
          <p:nvPr/>
        </p:nvSpPr>
        <p:spPr>
          <a:xfrm rot="15992">
            <a:off x="2215819" y="4466584"/>
            <a:ext cx="251102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Положительные</a:t>
            </a:r>
          </a:p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решения</a:t>
            </a:r>
          </a:p>
        </p:txBody>
      </p:sp>
      <p:sp>
        <p:nvSpPr>
          <p:cNvPr id="331" name="Shape 331"/>
          <p:cNvSpPr/>
          <p:nvPr/>
        </p:nvSpPr>
        <p:spPr>
          <a:xfrm rot="15992">
            <a:off x="4904864" y="8078404"/>
            <a:ext cx="248347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Отрицательные </a:t>
            </a:r>
          </a:p>
          <a:p>
            <a:pPr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решения</a:t>
            </a:r>
          </a:p>
        </p:txBody>
      </p:sp>
      <p:sp>
        <p:nvSpPr>
          <p:cNvPr id="332" name="Shape 332"/>
          <p:cNvSpPr/>
          <p:nvPr/>
        </p:nvSpPr>
        <p:spPr>
          <a:xfrm rot="16153841">
            <a:off x="6015791" y="7722372"/>
            <a:ext cx="261619" cy="292055"/>
          </a:xfrm>
          <a:prstGeom prst="rightArrow">
            <a:avLst>
              <a:gd name="adj1" fmla="val 32000"/>
              <a:gd name="adj2" fmla="val 310682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 rot="5386712">
            <a:off x="3341030" y="5262522"/>
            <a:ext cx="261619" cy="292055"/>
          </a:xfrm>
          <a:prstGeom prst="rightArrow">
            <a:avLst>
              <a:gd name="adj1" fmla="val 32000"/>
              <a:gd name="adj2" fmla="val 310682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 rot="5386712">
            <a:off x="8261803" y="5185705"/>
            <a:ext cx="261620" cy="292055"/>
          </a:xfrm>
          <a:prstGeom prst="rightArrow">
            <a:avLst>
              <a:gd name="adj1" fmla="val 32000"/>
              <a:gd name="adj2" fmla="val 310682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11636265" y="181950"/>
            <a:ext cx="976004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17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mednews159.jpg"/>
          <p:cNvPicPr>
            <a:picLocks noChangeAspect="1"/>
          </p:cNvPicPr>
          <p:nvPr/>
        </p:nvPicPr>
        <p:blipFill>
          <a:blip r:embed="rId2">
            <a:alphaModFix amt="36858"/>
            <a:extLst/>
          </a:blip>
          <a:stretch>
            <a:fillRect/>
          </a:stretch>
        </p:blipFill>
        <p:spPr>
          <a:xfrm flipH="1">
            <a:off x="-2161249" y="-128134"/>
            <a:ext cx="15570906" cy="1000986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-10980" y="9362414"/>
            <a:ext cx="13026761" cy="38503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11636265" y="181950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18</a:t>
            </a:r>
          </a:p>
        </p:txBody>
      </p:sp>
      <p:pic>
        <p:nvPicPr>
          <p:cNvPr id="340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390" y="216082"/>
            <a:ext cx="1674343" cy="96043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1354911" y="8798306"/>
            <a:ext cx="77003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Число проведенных экспертиз профпригодности</a:t>
            </a:r>
          </a:p>
        </p:txBody>
      </p:sp>
      <p:graphicFrame>
        <p:nvGraphicFramePr>
          <p:cNvPr id="342" name="Chart 342"/>
          <p:cNvGraphicFramePr/>
          <p:nvPr/>
        </p:nvGraphicFramePr>
        <p:xfrm>
          <a:off x="382537" y="346852"/>
          <a:ext cx="12867741" cy="836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3" name="Shape 343"/>
          <p:cNvSpPr/>
          <p:nvPr/>
        </p:nvSpPr>
        <p:spPr>
          <a:xfrm>
            <a:off x="5592365" y="1826171"/>
            <a:ext cx="18200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2016 год</a:t>
            </a:r>
          </a:p>
        </p:txBody>
      </p:sp>
      <p:sp>
        <p:nvSpPr>
          <p:cNvPr id="344" name="Shape 344"/>
          <p:cNvSpPr/>
          <p:nvPr/>
        </p:nvSpPr>
        <p:spPr>
          <a:xfrm>
            <a:off x="5592365" y="4584699"/>
            <a:ext cx="18200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2017 год</a:t>
            </a:r>
          </a:p>
        </p:txBody>
      </p:sp>
      <p:sp>
        <p:nvSpPr>
          <p:cNvPr id="345" name="Shape 345"/>
          <p:cNvSpPr/>
          <p:nvPr/>
        </p:nvSpPr>
        <p:spPr>
          <a:xfrm>
            <a:off x="5592365" y="7038148"/>
            <a:ext cx="182007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2018 год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фон2.png"/>
          <p:cNvPicPr>
            <a:picLocks noChangeAspect="1"/>
          </p:cNvPicPr>
          <p:nvPr/>
        </p:nvPicPr>
        <p:blipFill>
          <a:blip r:embed="rId2">
            <a:alphaModFix amt="7599"/>
            <a:extLst/>
          </a:blip>
          <a:stretch>
            <a:fillRect/>
          </a:stretch>
        </p:blipFill>
        <p:spPr>
          <a:xfrm>
            <a:off x="-829734" y="-59989"/>
            <a:ext cx="15797725" cy="9873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-102064" y="2650066"/>
            <a:ext cx="2937736" cy="677996"/>
          </a:xfrm>
          <a:prstGeom prst="roundRect">
            <a:avLst>
              <a:gd name="adj" fmla="val 28098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25400" dir="2388334" rotWithShape="0">
              <a:srgbClr val="000000">
                <a:alpha val="480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643606" y="228599"/>
            <a:ext cx="65807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сохранение трудового долголетия  –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основная цель деятельности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профпатологической службы</a:t>
            </a:r>
          </a:p>
        </p:txBody>
      </p:sp>
      <p:pic>
        <p:nvPicPr>
          <p:cNvPr id="1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2604049" y="-86785"/>
            <a:ext cx="7424168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сохранение трудового долголетия  – </a:t>
            </a:r>
          </a:p>
        </p:txBody>
      </p:sp>
      <p:sp>
        <p:nvSpPr>
          <p:cNvPr id="130" name="Shape 130"/>
          <p:cNvSpPr/>
          <p:nvPr/>
        </p:nvSpPr>
        <p:spPr>
          <a:xfrm>
            <a:off x="2604049" y="745021"/>
            <a:ext cx="10123327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основная цель деятельности профпатологической службы</a:t>
            </a:r>
          </a:p>
        </p:txBody>
      </p:sp>
      <p:sp>
        <p:nvSpPr>
          <p:cNvPr id="131" name="Shape 131"/>
          <p:cNvSpPr/>
          <p:nvPr/>
        </p:nvSpPr>
        <p:spPr>
          <a:xfrm>
            <a:off x="269224" y="2328663"/>
            <a:ext cx="22494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Задачи:</a:t>
            </a:r>
          </a:p>
        </p:txBody>
      </p:sp>
      <p:sp>
        <p:nvSpPr>
          <p:cNvPr id="134" name="Shape 134"/>
          <p:cNvSpPr/>
          <p:nvPr/>
        </p:nvSpPr>
        <p:spPr>
          <a:xfrm>
            <a:off x="269224" y="389776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37000"/>
                  </a:schemeClr>
                </a:solidFill>
              </a:rPr>
              <a:t>1</a:t>
            </a:r>
          </a:p>
        </p:txBody>
      </p:sp>
      <p:sp>
        <p:nvSpPr>
          <p:cNvPr id="135" name="Shape 135"/>
          <p:cNvSpPr/>
          <p:nvPr/>
        </p:nvSpPr>
        <p:spPr>
          <a:xfrm>
            <a:off x="6686958" y="389776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47000"/>
                  </a:schemeClr>
                </a:solidFill>
              </a:rPr>
              <a:t>2</a:t>
            </a:r>
          </a:p>
        </p:txBody>
      </p:sp>
      <p:pic>
        <p:nvPicPr>
          <p:cNvPr id="136" name="профилактика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3916" y="3368939"/>
            <a:ext cx="2249489" cy="2249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Качество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01616" y="3411008"/>
            <a:ext cx="2165351" cy="216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pic>
        <p:nvPicPr>
          <p:cNvPr id="140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247241" y="5431366"/>
            <a:ext cx="6322839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rPr dirty="0"/>
              <a:t>Создание комплексной системы мер профилактики и раннего выявления профессиональных и производственно-обусловленных заболеваний,  своевременное лечение больных с профессиональными заболеваниями, их начальными признаками, производственно-обусловленных заболеваний, предупреждение инвалидности и смертности работающих.</a:t>
            </a:r>
          </a:p>
        </p:txBody>
      </p:sp>
      <p:sp>
        <p:nvSpPr>
          <p:cNvPr id="133" name="Shape 133"/>
          <p:cNvSpPr/>
          <p:nvPr/>
        </p:nvSpPr>
        <p:spPr>
          <a:xfrm>
            <a:off x="6723486" y="5448299"/>
            <a:ext cx="6121613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Обеспечение качества проведения обязательных медицинских осмотров, экспертизы профессиональной пригодности и экспертизы связи заболевания с профессией.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проблемыыы.jpg"/>
          <p:cNvPicPr>
            <a:picLocks noChangeAspect="1"/>
          </p:cNvPicPr>
          <p:nvPr/>
        </p:nvPicPr>
        <p:blipFill>
          <a:blip r:embed="rId2">
            <a:alphaModFix amt="40010"/>
            <a:extLst/>
          </a:blip>
          <a:stretch>
            <a:fillRect/>
          </a:stretch>
        </p:blipFill>
        <p:spPr>
          <a:xfrm flipH="1">
            <a:off x="-672009" y="1067527"/>
            <a:ext cx="14958617" cy="997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/>
        </p:nvSpPr>
        <p:spPr>
          <a:xfrm>
            <a:off x="2688459" y="347480"/>
            <a:ext cx="823768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Проблемы, требующие первоочередного решения:</a:t>
            </a:r>
          </a:p>
        </p:txBody>
      </p:sp>
      <p:sp>
        <p:nvSpPr>
          <p:cNvPr id="350" name="Shape 350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19</a:t>
            </a:r>
          </a:p>
        </p:txBody>
      </p:sp>
      <p:pic>
        <p:nvPicPr>
          <p:cNvPr id="35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3715488" y="2441499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1</a:t>
            </a:r>
          </a:p>
        </p:txBody>
      </p:sp>
      <p:sp>
        <p:nvSpPr>
          <p:cNvPr id="354" name="Shape 354"/>
          <p:cNvSpPr/>
          <p:nvPr/>
        </p:nvSpPr>
        <p:spPr>
          <a:xfrm>
            <a:off x="4334738" y="3856637"/>
            <a:ext cx="775413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/>
            </a:lvl1pPr>
          </a:lstStyle>
          <a:p>
            <a:r>
              <a:t>Cохранение здоровья наиболее уязвимых контингентов работающих</a:t>
            </a:r>
          </a:p>
        </p:txBody>
      </p:sp>
      <p:pic>
        <p:nvPicPr>
          <p:cNvPr id="355" name="Сохранение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7505" y="3024499"/>
            <a:ext cx="2045136" cy="204513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>
            <a:off x="3715488" y="5268648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2</a:t>
            </a:r>
          </a:p>
        </p:txBody>
      </p:sp>
      <p:pic>
        <p:nvPicPr>
          <p:cNvPr id="358" name="Tech-Icon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126518" y="6660590"/>
            <a:ext cx="2607110" cy="1974317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4327661" y="6174548"/>
            <a:ext cx="8453563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Новая парадигма профилактики профессиональных и производственно-обусловленных заболеваний, сохранения трудовых ресурсов и профессионального долголетия работников открывает возможности персонифицированных подходов к разработке и внедрению инновационных программ профилактической медицины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проблемыыы.jpg"/>
          <p:cNvPicPr>
            <a:picLocks noChangeAspect="1"/>
          </p:cNvPicPr>
          <p:nvPr/>
        </p:nvPicPr>
        <p:blipFill>
          <a:blip r:embed="rId2">
            <a:alphaModFix amt="40010"/>
            <a:extLst/>
          </a:blip>
          <a:stretch>
            <a:fillRect/>
          </a:stretch>
        </p:blipFill>
        <p:spPr>
          <a:xfrm flipH="1">
            <a:off x="-672009" y="1067527"/>
            <a:ext cx="14958617" cy="997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2688459" y="347480"/>
            <a:ext cx="823768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Проблемы, требующие первоочередного решения:</a:t>
            </a:r>
          </a:p>
        </p:txBody>
      </p:sp>
      <p:sp>
        <p:nvSpPr>
          <p:cNvPr id="363" name="Shape 363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20</a:t>
            </a:r>
          </a:p>
        </p:txBody>
      </p:sp>
      <p:pic>
        <p:nvPicPr>
          <p:cNvPr id="36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3715488" y="2441499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3</a:t>
            </a:r>
          </a:p>
        </p:txBody>
      </p:sp>
      <p:sp>
        <p:nvSpPr>
          <p:cNvPr id="367" name="Shape 367"/>
          <p:cNvSpPr/>
          <p:nvPr/>
        </p:nvSpPr>
        <p:spPr>
          <a:xfrm>
            <a:off x="4334738" y="3564537"/>
            <a:ext cx="775413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На фоне постарения населения и нарастания дефицита трудовых ресурсов актуализируются вопросы профилактики болезней, связанных с производственной деятельностью</a:t>
            </a:r>
          </a:p>
        </p:txBody>
      </p:sp>
      <p:sp>
        <p:nvSpPr>
          <p:cNvPr id="369" name="Shape 369"/>
          <p:cNvSpPr/>
          <p:nvPr/>
        </p:nvSpPr>
        <p:spPr>
          <a:xfrm>
            <a:off x="3715488" y="5268649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49000"/>
                  </a:schemeClr>
                </a:solidFill>
              </a:rPr>
              <a:t>4</a:t>
            </a:r>
          </a:p>
        </p:txBody>
      </p:sp>
      <p:pic>
        <p:nvPicPr>
          <p:cNvPr id="370" name="Профилактика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99280" y="3202173"/>
            <a:ext cx="2104661" cy="218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ОСМОТР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55404" y="6441176"/>
            <a:ext cx="1992414" cy="1992414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4327661" y="6580948"/>
            <a:ext cx="8453563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Ключевым звеном в профилактике нарушения здоровья, раннего выявления болезней и направления работников на профилактику и лечение остаются  качественные предварительные и периодические медицинские осмотры работников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проблемыыы.jpg"/>
          <p:cNvPicPr>
            <a:picLocks noChangeAspect="1"/>
          </p:cNvPicPr>
          <p:nvPr/>
        </p:nvPicPr>
        <p:blipFill>
          <a:blip r:embed="rId2">
            <a:alphaModFix amt="40010"/>
            <a:extLst/>
          </a:blip>
          <a:stretch>
            <a:fillRect/>
          </a:stretch>
        </p:blipFill>
        <p:spPr>
          <a:xfrm flipH="1">
            <a:off x="-672009" y="1067527"/>
            <a:ext cx="14958617" cy="997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>
            <a:off x="2688459" y="347480"/>
            <a:ext cx="823768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Проблемы, требующие первоочередного решения:</a:t>
            </a:r>
          </a:p>
        </p:txBody>
      </p:sp>
      <p:sp>
        <p:nvSpPr>
          <p:cNvPr id="376" name="Shape 376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21</a:t>
            </a:r>
          </a:p>
        </p:txBody>
      </p:sp>
      <p:pic>
        <p:nvPicPr>
          <p:cNvPr id="37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hape 379"/>
          <p:cNvSpPr/>
          <p:nvPr/>
        </p:nvSpPr>
        <p:spPr>
          <a:xfrm>
            <a:off x="3850955" y="3758471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6</a:t>
            </a:r>
          </a:p>
        </p:txBody>
      </p:sp>
      <p:sp>
        <p:nvSpPr>
          <p:cNvPr id="380" name="Shape 380"/>
          <p:cNvSpPr/>
          <p:nvPr/>
        </p:nvSpPr>
        <p:spPr>
          <a:xfrm>
            <a:off x="4300871" y="4533900"/>
            <a:ext cx="775413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Одним из основных рычагов повышения эффективности ПМО является их проведение учреждениями, располагающими полным спектром диагностического оборудования и квалифицированными кадрами</a:t>
            </a:r>
          </a:p>
        </p:txBody>
      </p:sp>
      <p:sp>
        <p:nvSpPr>
          <p:cNvPr id="382" name="Shape 382"/>
          <p:cNvSpPr/>
          <p:nvPr/>
        </p:nvSpPr>
        <p:spPr>
          <a:xfrm>
            <a:off x="3850955" y="6068882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7</a:t>
            </a:r>
          </a:p>
        </p:txBody>
      </p:sp>
      <p:sp>
        <p:nvSpPr>
          <p:cNvPr id="384" name="Shape 384"/>
          <p:cNvSpPr/>
          <p:nvPr/>
        </p:nvSpPr>
        <p:spPr>
          <a:xfrm>
            <a:off x="3850955" y="144895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5</a:t>
            </a:r>
          </a:p>
        </p:txBody>
      </p:sp>
      <p:pic>
        <p:nvPicPr>
          <p:cNvPr id="385" name="Низкая эффективность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8943" y="2351534"/>
            <a:ext cx="1950245" cy="1950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профилактика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9321" y="4609794"/>
            <a:ext cx="2249489" cy="2249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ПРиказ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12690" y="7167298"/>
            <a:ext cx="1942751" cy="1942751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/>
          <p:nvPr/>
        </p:nvSpPr>
        <p:spPr>
          <a:xfrm>
            <a:off x="4300871" y="2738848"/>
            <a:ext cx="775413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При высоком уровне охвата работников периодическими медицинскими осмотрами их эффективность остается недостаточной</a:t>
            </a:r>
          </a:p>
        </p:txBody>
      </p:sp>
      <p:sp>
        <p:nvSpPr>
          <p:cNvPr id="381" name="Shape 381"/>
          <p:cNvSpPr/>
          <p:nvPr/>
        </p:nvSpPr>
        <p:spPr>
          <a:xfrm>
            <a:off x="4293794" y="7071873"/>
            <a:ext cx="8453563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Медицинским организациям, осуществляющим проведение медицинских осмотров, рекомендовать выполнять оформление заключительных актов в строгом соответствии с требованиями приложения №3 к приказу №302н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проблемыыы.jpg"/>
          <p:cNvPicPr>
            <a:picLocks noChangeAspect="1"/>
          </p:cNvPicPr>
          <p:nvPr/>
        </p:nvPicPr>
        <p:blipFill>
          <a:blip r:embed="rId2">
            <a:alphaModFix amt="40010"/>
            <a:extLst/>
          </a:blip>
          <a:stretch>
            <a:fillRect/>
          </a:stretch>
        </p:blipFill>
        <p:spPr>
          <a:xfrm flipH="1">
            <a:off x="-672009" y="1067527"/>
            <a:ext cx="14958617" cy="997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2688459" y="347480"/>
            <a:ext cx="823768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Проблемы, требующие первоочередного решения:</a:t>
            </a:r>
          </a:p>
        </p:txBody>
      </p:sp>
      <p:sp>
        <p:nvSpPr>
          <p:cNvPr id="392" name="Shape 392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Shape 393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22</a:t>
            </a:r>
          </a:p>
        </p:txBody>
      </p:sp>
      <p:pic>
        <p:nvPicPr>
          <p:cNvPr id="39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/>
        </p:nvSpPr>
        <p:spPr>
          <a:xfrm>
            <a:off x="3850955" y="3758471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9</a:t>
            </a:r>
          </a:p>
        </p:txBody>
      </p:sp>
      <p:sp>
        <p:nvSpPr>
          <p:cNvPr id="396" name="Shape 396"/>
          <p:cNvSpPr/>
          <p:nvPr/>
        </p:nvSpPr>
        <p:spPr>
          <a:xfrm>
            <a:off x="4300871" y="4330700"/>
            <a:ext cx="7754137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Совершенствование методов профилактики и коррекции нарушений здоровья, связанных с негативным воздействием факторов внешней и производственной среды, условий питания, обучения на основе персонифицированной медицины</a:t>
            </a:r>
          </a:p>
        </p:txBody>
      </p:sp>
      <p:sp>
        <p:nvSpPr>
          <p:cNvPr id="398" name="Shape 398"/>
          <p:cNvSpPr/>
          <p:nvPr/>
        </p:nvSpPr>
        <p:spPr>
          <a:xfrm>
            <a:off x="3841605" y="6170482"/>
            <a:ext cx="29847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10</a:t>
            </a:r>
          </a:p>
        </p:txBody>
      </p:sp>
      <p:sp>
        <p:nvSpPr>
          <p:cNvPr id="400" name="Shape 400"/>
          <p:cNvSpPr/>
          <p:nvPr/>
        </p:nvSpPr>
        <p:spPr>
          <a:xfrm>
            <a:off x="3850955" y="144895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8</a:t>
            </a:r>
          </a:p>
        </p:txBody>
      </p:sp>
      <p:pic>
        <p:nvPicPr>
          <p:cNvPr id="401" name="Законодательная база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7600" y="2351534"/>
            <a:ext cx="2801820" cy="1927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Совершенстоввание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6489" y="4737099"/>
            <a:ext cx="2064041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Система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52608" y="6911148"/>
            <a:ext cx="2331804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4293794" y="7071873"/>
            <a:ext cx="8453563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Повышение эффективности государственного управления, создание и внедрение единой информационно-аналитической системы для принятия управленческих решений, в том числе в реальном времени</a:t>
            </a:r>
          </a:p>
        </p:txBody>
      </p:sp>
      <p:sp>
        <p:nvSpPr>
          <p:cNvPr id="399" name="Shape 399"/>
          <p:cNvSpPr/>
          <p:nvPr/>
        </p:nvSpPr>
        <p:spPr>
          <a:xfrm>
            <a:off x="4300871" y="2535648"/>
            <a:ext cx="775413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Совершенствование законодательной базы РФ  в части нормативного закрепления анализа риска здоровью как инструмента государственного управления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ролдрлдрдл.jpg"/>
          <p:cNvPicPr>
            <a:picLocks noChangeAspect="1"/>
          </p:cNvPicPr>
          <p:nvPr/>
        </p:nvPicPr>
        <p:blipFill>
          <a:blip r:embed="rId2">
            <a:alphaModFix amt="25393"/>
            <a:extLst/>
          </a:blip>
          <a:stretch>
            <a:fillRect/>
          </a:stretch>
        </p:blipFill>
        <p:spPr>
          <a:xfrm>
            <a:off x="-949188" y="-1"/>
            <a:ext cx="146304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2688459" y="156980"/>
            <a:ext cx="86902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Приоритетными направлениями совершенствования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деятельности являются:</a:t>
            </a:r>
          </a:p>
        </p:txBody>
      </p:sp>
      <p:sp>
        <p:nvSpPr>
          <p:cNvPr id="408" name="Shape 408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23</a:t>
            </a:r>
          </a:p>
        </p:txBody>
      </p:sp>
      <p:pic>
        <p:nvPicPr>
          <p:cNvPr id="41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3850955" y="3758471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2</a:t>
            </a:r>
          </a:p>
        </p:txBody>
      </p:sp>
      <p:sp>
        <p:nvSpPr>
          <p:cNvPr id="412" name="Shape 412"/>
          <p:cNvSpPr/>
          <p:nvPr/>
        </p:nvSpPr>
        <p:spPr>
          <a:xfrm>
            <a:off x="4300871" y="4737099"/>
            <a:ext cx="775413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Создание и внедрение единой информационно-аналитической системы для принятия управленческих решений, обеспечивающих профилактику и диагностику</a:t>
            </a:r>
          </a:p>
        </p:txBody>
      </p:sp>
      <p:sp>
        <p:nvSpPr>
          <p:cNvPr id="414" name="Shape 414"/>
          <p:cNvSpPr/>
          <p:nvPr/>
        </p:nvSpPr>
        <p:spPr>
          <a:xfrm>
            <a:off x="3850955" y="6187415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3</a:t>
            </a:r>
          </a:p>
        </p:txBody>
      </p:sp>
      <p:sp>
        <p:nvSpPr>
          <p:cNvPr id="416" name="Shape 416"/>
          <p:cNvSpPr/>
          <p:nvPr/>
        </p:nvSpPr>
        <p:spPr>
          <a:xfrm>
            <a:off x="3850955" y="144895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1</a:t>
            </a:r>
          </a:p>
        </p:txBody>
      </p:sp>
      <p:pic>
        <p:nvPicPr>
          <p:cNvPr id="417" name="Система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46237" y="4369710"/>
            <a:ext cx="2173396" cy="198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папка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41589" y="2535648"/>
            <a:ext cx="2182693" cy="172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КАДРЫ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38606" y="6930653"/>
            <a:ext cx="1988658" cy="1988658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4293794" y="7275072"/>
            <a:ext cx="8453563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Совершенствование подготовки кадров по актуальным аспектам клиники и профилактики профессиональных и производственно-обусловленных заболеваний</a:t>
            </a:r>
          </a:p>
        </p:txBody>
      </p:sp>
      <p:sp>
        <p:nvSpPr>
          <p:cNvPr id="415" name="Shape 415"/>
          <p:cNvSpPr/>
          <p:nvPr/>
        </p:nvSpPr>
        <p:spPr>
          <a:xfrm>
            <a:off x="4300871" y="2535648"/>
            <a:ext cx="775413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rPr dirty="0"/>
              <a:t>Совершенствование методов профилактики нарушений здоровья, связанных с воздействием факторов внешней и производственной среды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ЗОЖ.jpg"/>
          <p:cNvPicPr>
            <a:picLocks noChangeAspect="1"/>
          </p:cNvPicPr>
          <p:nvPr/>
        </p:nvPicPr>
        <p:blipFill>
          <a:blip r:embed="rId2">
            <a:alphaModFix amt="13386"/>
            <a:extLst/>
          </a:blip>
          <a:stretch>
            <a:fillRect/>
          </a:stretch>
        </p:blipFill>
        <p:spPr>
          <a:xfrm>
            <a:off x="-2153775" y="-217171"/>
            <a:ext cx="16384010" cy="9949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/>
        </p:nvSpPr>
        <p:spPr>
          <a:xfrm>
            <a:off x="2688459" y="156980"/>
            <a:ext cx="869021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Приоритетными направлениями совершенствования</a:t>
            </a:r>
          </a:p>
          <a:p>
            <a: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деятельности являются:</a:t>
            </a:r>
          </a:p>
        </p:txBody>
      </p:sp>
      <p:sp>
        <p:nvSpPr>
          <p:cNvPr id="424" name="Shape 424"/>
          <p:cNvSpPr/>
          <p:nvPr/>
        </p:nvSpPr>
        <p:spPr>
          <a:xfrm>
            <a:off x="-10980" y="9491597"/>
            <a:ext cx="13026761" cy="25585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1222265" y="1195916"/>
            <a:ext cx="97600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24</a:t>
            </a:r>
          </a:p>
        </p:txBody>
      </p:sp>
      <p:pic>
        <p:nvPicPr>
          <p:cNvPr id="42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3809956" y="2333467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1000"/>
                  </a:schemeClr>
                </a:solidFill>
              </a:rPr>
              <a:t>4</a:t>
            </a:r>
          </a:p>
        </p:txBody>
      </p:sp>
      <p:pic>
        <p:nvPicPr>
          <p:cNvPr id="429" name="Кардиоскрининг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3217" y="3149225"/>
            <a:ext cx="21336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ЗА ЗОЖЖ.png"/>
          <p:cNvPicPr>
            <a:picLocks noChangeAspect="1"/>
          </p:cNvPicPr>
          <p:nvPr/>
        </p:nvPicPr>
        <p:blipFill>
          <a:blip r:embed="rId7">
            <a:alphaModFix amt="14703"/>
            <a:extLst/>
          </a:blip>
          <a:stretch>
            <a:fillRect/>
          </a:stretch>
        </p:blipFill>
        <p:spPr>
          <a:xfrm>
            <a:off x="6387422" y="8114630"/>
            <a:ext cx="4962390" cy="1488717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hape 431"/>
          <p:cNvSpPr/>
          <p:nvPr/>
        </p:nvSpPr>
        <p:spPr>
          <a:xfrm>
            <a:off x="3809956" y="5728855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5</a:t>
            </a:r>
          </a:p>
        </p:txBody>
      </p:sp>
      <p:sp>
        <p:nvSpPr>
          <p:cNvPr id="432" name="Shape 432"/>
          <p:cNvSpPr/>
          <p:nvPr/>
        </p:nvSpPr>
        <p:spPr>
          <a:xfrm>
            <a:off x="4257548" y="6848665"/>
            <a:ext cx="775413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Регулярное  проведение  мероприятий по профилактике заболеваний и популяризации ЗОЖ</a:t>
            </a:r>
          </a:p>
        </p:txBody>
      </p:sp>
      <p:pic>
        <p:nvPicPr>
          <p:cNvPr id="433" name="ЗЛФЫА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3142" y="6726811"/>
            <a:ext cx="2823590" cy="13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4257548" y="3500805"/>
            <a:ext cx="775413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700"/>
            </a:lvl1pPr>
          </a:lstStyle>
          <a:p>
            <a:r>
              <a:t>Расширение деятельности медицинских организаций по проведению онкоскрининга,  кардиоскрининга с использованием высокотехнологичного диагностического оборудования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/>
        </p:nvSpPr>
        <p:spPr>
          <a:xfrm>
            <a:off x="5056683" y="8858889"/>
            <a:ext cx="289143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CPPHMAO.RU</a:t>
            </a:r>
          </a:p>
        </p:txBody>
      </p:sp>
      <p:pic>
        <p:nvPicPr>
          <p:cNvPr id="43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2974" y="-8288867"/>
            <a:ext cx="15688241" cy="1212154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1230461" y="4260849"/>
            <a:ext cx="1054387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Спасибо за внимание!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7057510"/>
            <a:ext cx="3060700" cy="1371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фон2.png"/>
          <p:cNvPicPr>
            <a:picLocks noChangeAspect="1"/>
          </p:cNvPicPr>
          <p:nvPr/>
        </p:nvPicPr>
        <p:blipFill>
          <a:blip r:embed="rId2">
            <a:alphaModFix amt="7599"/>
            <a:extLst/>
          </a:blip>
          <a:stretch>
            <a:fillRect/>
          </a:stretch>
        </p:blipFill>
        <p:spPr>
          <a:xfrm>
            <a:off x="-829734" y="-59989"/>
            <a:ext cx="15797725" cy="987357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-104921" y="2650066"/>
            <a:ext cx="2940593" cy="677996"/>
          </a:xfrm>
          <a:prstGeom prst="roundRect">
            <a:avLst>
              <a:gd name="adj" fmla="val 28098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1643606" y="228599"/>
            <a:ext cx="65807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сохранение трудового долголетия  –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основная цель деятельности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профпатологической службы</a:t>
            </a:r>
          </a:p>
        </p:txBody>
      </p:sp>
      <p:pic>
        <p:nvPicPr>
          <p:cNvPr id="14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312947" y="2328663"/>
            <a:ext cx="22494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Задачи:</a:t>
            </a:r>
          </a:p>
        </p:txBody>
      </p:sp>
      <p:sp>
        <p:nvSpPr>
          <p:cNvPr id="148" name="Shape 148"/>
          <p:cNvSpPr/>
          <p:nvPr/>
        </p:nvSpPr>
        <p:spPr>
          <a:xfrm>
            <a:off x="1691624" y="4214163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3</a:t>
            </a:r>
          </a:p>
        </p:txBody>
      </p:sp>
      <p:pic>
        <p:nvPicPr>
          <p:cNvPr id="149" name="Амбулаторное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5111" y="3028135"/>
            <a:ext cx="2790513" cy="238019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</a:t>
            </a:r>
          </a:p>
        </p:txBody>
      </p:sp>
      <p:pic>
        <p:nvPicPr>
          <p:cNvPr id="15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2639205" y="-86785"/>
            <a:ext cx="7424168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сохранение трудового долголетия  – </a:t>
            </a:r>
          </a:p>
        </p:txBody>
      </p:sp>
      <p:sp>
        <p:nvSpPr>
          <p:cNvPr id="154" name="Shape 154"/>
          <p:cNvSpPr/>
          <p:nvPr/>
        </p:nvSpPr>
        <p:spPr>
          <a:xfrm>
            <a:off x="2604049" y="750947"/>
            <a:ext cx="10123327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основная цель деятельности профпатологической службы</a:t>
            </a:r>
          </a:p>
        </p:txBody>
      </p:sp>
      <p:sp>
        <p:nvSpPr>
          <p:cNvPr id="147" name="Shape 147"/>
          <p:cNvSpPr/>
          <p:nvPr/>
        </p:nvSpPr>
        <p:spPr>
          <a:xfrm>
            <a:off x="2271833" y="5782733"/>
            <a:ext cx="8461134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 Оказание специализированной профпатологической амбулаторной и стационарной помощи больным с профессиональными заболеваниями, работникам с подозрением на профессиональные заболевания, лицам, занятым на работах с воздействием вредных производственных факторов и повышенным риском развития профессиональных заболеваний.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фон2.png"/>
          <p:cNvPicPr>
            <a:picLocks noChangeAspect="1"/>
          </p:cNvPicPr>
          <p:nvPr/>
        </p:nvPicPr>
        <p:blipFill>
          <a:blip r:embed="rId2">
            <a:alphaModFix amt="7599"/>
            <a:extLst/>
          </a:blip>
          <a:stretch>
            <a:fillRect/>
          </a:stretch>
        </p:blipFill>
        <p:spPr>
          <a:xfrm>
            <a:off x="-829734" y="-59989"/>
            <a:ext cx="15797725" cy="987357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-125876" y="2650066"/>
            <a:ext cx="2961548" cy="677996"/>
          </a:xfrm>
          <a:prstGeom prst="roundRect">
            <a:avLst>
              <a:gd name="adj" fmla="val 28098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25400" dist="25400" dir="2388334" rotWithShape="0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643606" y="228599"/>
            <a:ext cx="658072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сохранение трудового долголетия  – 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основная цель деятельности</a:t>
            </a:r>
          </a:p>
          <a:p>
            <a: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профпатологической службы</a:t>
            </a:r>
          </a:p>
        </p:txBody>
      </p:sp>
      <p:pic>
        <p:nvPicPr>
          <p:cNvPr id="15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312947" y="2351533"/>
            <a:ext cx="22494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Задачи:</a:t>
            </a:r>
          </a:p>
        </p:txBody>
      </p:sp>
      <p:sp>
        <p:nvSpPr>
          <p:cNvPr id="162" name="Shape 162"/>
          <p:cNvSpPr/>
          <p:nvPr/>
        </p:nvSpPr>
        <p:spPr>
          <a:xfrm>
            <a:off x="472424" y="387236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49000"/>
                  </a:schemeClr>
                </a:solidFill>
              </a:rPr>
              <a:t>4</a:t>
            </a:r>
          </a:p>
        </p:txBody>
      </p:sp>
      <p:sp>
        <p:nvSpPr>
          <p:cNvPr id="164" name="Shape 164"/>
          <p:cNvSpPr/>
          <p:nvPr/>
        </p:nvSpPr>
        <p:spPr>
          <a:xfrm>
            <a:off x="6517474" y="3872366"/>
            <a:ext cx="1543691" cy="321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2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chemeClr val="accent5">
                    <a:alpha val="50000"/>
                  </a:schemeClr>
                </a:solidFill>
              </a:rPr>
              <a:t>5</a:t>
            </a:r>
          </a:p>
        </p:txBody>
      </p:sp>
      <p:pic>
        <p:nvPicPr>
          <p:cNvPr id="165" name="Взаимодействие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8164" y="3611048"/>
            <a:ext cx="1871028" cy="179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7" name="папка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7276" y="3611048"/>
            <a:ext cx="2269871" cy="179618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3</a:t>
            </a:r>
          </a:p>
        </p:txBody>
      </p:sp>
      <p:pic>
        <p:nvPicPr>
          <p:cNvPr id="169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2597805" y="-36182"/>
            <a:ext cx="7424168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Охрана здоровья работающего населения, </a:t>
            </a:r>
          </a:p>
          <a:p>
            <a:pPr algn="l">
              <a:defRPr sz="2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сохранение трудового долголетия  – </a:t>
            </a:r>
          </a:p>
        </p:txBody>
      </p:sp>
      <p:sp>
        <p:nvSpPr>
          <p:cNvPr id="171" name="Shape 171"/>
          <p:cNvSpPr/>
          <p:nvPr/>
        </p:nvSpPr>
        <p:spPr>
          <a:xfrm>
            <a:off x="2604864" y="746662"/>
            <a:ext cx="10123327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основная цель деятельности профпатологической службы</a:t>
            </a:r>
          </a:p>
        </p:txBody>
      </p:sp>
      <p:sp>
        <p:nvSpPr>
          <p:cNvPr id="161" name="Shape 161"/>
          <p:cNvSpPr/>
          <p:nvPr/>
        </p:nvSpPr>
        <p:spPr>
          <a:xfrm>
            <a:off x="527699" y="5558367"/>
            <a:ext cx="5969025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Динамическое наблюдение, лечение и медико-социальная реабилитации больных с профессиональной патологией.</a:t>
            </a:r>
          </a:p>
        </p:txBody>
      </p:sp>
      <p:sp>
        <p:nvSpPr>
          <p:cNvPr id="163" name="Shape 163"/>
          <p:cNvSpPr/>
          <p:nvPr/>
        </p:nvSpPr>
        <p:spPr>
          <a:xfrm>
            <a:off x="6759166" y="5532966"/>
            <a:ext cx="5969025" cy="391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Межведомственное взаимодействие (РПН, ФСС  и Инспекция по труду) с целью разработки комплексных мер по профилактике профессиональных и производственно-обусловленных заболеваний для  сохранения здоровья работников  и совершенствованию оценки, прогноза и управления профессиональными рисками.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НЕФТЯНИКИ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2329" y="-2381"/>
            <a:ext cx="15105394" cy="1014248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>
            <a:off x="-4697" y="-13428"/>
            <a:ext cx="13014194" cy="9543390"/>
          </a:xfrm>
          <a:prstGeom prst="rect">
            <a:avLst/>
          </a:prstGeom>
          <a:solidFill>
            <a:srgbClr val="000000">
              <a:alpha val="37225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383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2538172" y="372533"/>
            <a:ext cx="895980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профпатологической службы ХМАО - Югры</a:t>
            </a:r>
          </a:p>
        </p:txBody>
      </p:sp>
      <p:sp>
        <p:nvSpPr>
          <p:cNvPr id="177" name="Shape 177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</a:t>
            </a:r>
          </a:p>
        </p:txBody>
      </p:sp>
      <p:pic>
        <p:nvPicPr>
          <p:cNvPr id="17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8016185" y="4176183"/>
            <a:ext cx="2586398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500" b="1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22</a:t>
            </a:r>
          </a:p>
        </p:txBody>
      </p:sp>
      <p:sp>
        <p:nvSpPr>
          <p:cNvPr id="181" name="Shape 181"/>
          <p:cNvSpPr/>
          <p:nvPr/>
        </p:nvSpPr>
        <p:spPr>
          <a:xfrm>
            <a:off x="6916091" y="7316303"/>
            <a:ext cx="4786586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Кабинета профпатологов</a:t>
            </a:r>
          </a:p>
        </p:txBody>
      </p:sp>
      <p:pic>
        <p:nvPicPr>
          <p:cNvPr id="182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02217" y="4408835"/>
            <a:ext cx="2185090" cy="230329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1062575" y="7100403"/>
            <a:ext cx="4864374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Центр профессиональной</a:t>
            </a:r>
          </a:p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патологии</a:t>
            </a:r>
          </a:p>
        </p:txBody>
      </p:sp>
      <p:sp>
        <p:nvSpPr>
          <p:cNvPr id="184" name="Shape 184"/>
          <p:cNvSpPr/>
          <p:nvPr/>
        </p:nvSpPr>
        <p:spPr>
          <a:xfrm>
            <a:off x="-205052" y="2565995"/>
            <a:ext cx="13414905" cy="1268810"/>
          </a:xfrm>
          <a:prstGeom prst="roundRect">
            <a:avLst>
              <a:gd name="adj" fmla="val 15014"/>
            </a:avLst>
          </a:prstGeom>
          <a:solidFill>
            <a:schemeClr val="accent5">
              <a:alpha val="69035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231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1418700" y="2479761"/>
            <a:ext cx="1016739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Амбулаторно-поликлиническая помощь лицам, </a:t>
            </a:r>
          </a:p>
          <a:p>
            <a:pPr>
              <a:defRPr sz="27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работающим во вредных и (или) опасных условиях труда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pasnye-usloviya-truda-filtered.jpeg"/>
          <p:cNvPicPr>
            <a:picLocks noChangeAspect="1"/>
          </p:cNvPicPr>
          <p:nvPr/>
        </p:nvPicPr>
        <p:blipFill>
          <a:blip r:embed="rId2">
            <a:alphaModFix amt="83838"/>
            <a:extLst/>
          </a:blip>
          <a:stretch>
            <a:fillRect/>
          </a:stretch>
        </p:blipFill>
        <p:spPr>
          <a:xfrm>
            <a:off x="-2686844" y="-82749"/>
            <a:ext cx="15870344" cy="991896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-4697" y="-47229"/>
            <a:ext cx="13014194" cy="9543390"/>
          </a:xfrm>
          <a:prstGeom prst="rect">
            <a:avLst/>
          </a:prstGeom>
          <a:solidFill>
            <a:srgbClr val="000000">
              <a:alpha val="37225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3833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2538172" y="372533"/>
            <a:ext cx="895980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профпатологической службы ХМАО - Югры</a:t>
            </a:r>
          </a:p>
        </p:txBody>
      </p:sp>
      <p:sp>
        <p:nvSpPr>
          <p:cNvPr id="191" name="Shape 191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5</a:t>
            </a:r>
          </a:p>
        </p:txBody>
      </p:sp>
      <p:pic>
        <p:nvPicPr>
          <p:cNvPr id="19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-1250251" y="7407315"/>
            <a:ext cx="15505302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Отделения профилактических осмотров (первичный приём</a:t>
            </a:r>
            <a:r>
              <a:rPr dirty="0" smtClean="0"/>
              <a:t>,</a:t>
            </a:r>
            <a:endParaRPr lang="ru-RU" dirty="0" smtClean="0"/>
          </a:p>
          <a:p>
            <a:r>
              <a:rPr dirty="0" smtClean="0"/>
              <a:t> </a:t>
            </a:r>
            <a:r>
              <a:rPr dirty="0"/>
              <a:t>амбулаторное лечение и динамическое наблюдение</a:t>
            </a:r>
            <a:r>
              <a:rPr dirty="0" smtClean="0"/>
              <a:t>,</a:t>
            </a:r>
            <a:endParaRPr lang="ru-RU" dirty="0" smtClean="0"/>
          </a:p>
          <a:p>
            <a:r>
              <a:rPr dirty="0" smtClean="0"/>
              <a:t> </a:t>
            </a:r>
            <a:r>
              <a:rPr dirty="0"/>
              <a:t>направление на консультацию и стационарное лечение в ЦПП, проведение противоэпидемических и профилактических мероприятий)</a:t>
            </a:r>
          </a:p>
        </p:txBody>
      </p:sp>
      <p:pic>
        <p:nvPicPr>
          <p:cNvPr id="195" name="Врач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21712" y="4030133"/>
            <a:ext cx="3161376" cy="316137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-205052" y="2565995"/>
            <a:ext cx="13414905" cy="1268810"/>
          </a:xfrm>
          <a:prstGeom prst="roundRect">
            <a:avLst>
              <a:gd name="adj" fmla="val 15014"/>
            </a:avLst>
          </a:prstGeom>
          <a:solidFill>
            <a:schemeClr val="accent5">
              <a:alpha val="6889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231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1437691" y="2394168"/>
            <a:ext cx="1016739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Амбулаторно-поликлиническая помощь лицам, </a:t>
            </a:r>
          </a:p>
          <a:p>
            <a:pPr>
              <a:defRPr sz="27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работающим во вредных и (или) опасных условиях труда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стационар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-34849"/>
            <a:ext cx="14727756" cy="9823298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-51066" y="-18984"/>
            <a:ext cx="13106932" cy="9667479"/>
          </a:xfrm>
          <a:prstGeom prst="rect">
            <a:avLst/>
          </a:prstGeom>
          <a:solidFill>
            <a:srgbClr val="000000">
              <a:alpha val="45317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2538172" y="372533"/>
            <a:ext cx="895980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профпатологической службы ХМАО - Югры</a:t>
            </a:r>
          </a:p>
        </p:txBody>
      </p:sp>
      <p:sp>
        <p:nvSpPr>
          <p:cNvPr id="203" name="Shape 203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</a:t>
            </a:r>
          </a:p>
        </p:txBody>
      </p:sp>
      <p:pic>
        <p:nvPicPr>
          <p:cNvPr id="20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-205052" y="2565995"/>
            <a:ext cx="13414905" cy="1268810"/>
          </a:xfrm>
          <a:prstGeom prst="roundRect">
            <a:avLst>
              <a:gd name="adj" fmla="val 15014"/>
            </a:avLst>
          </a:prstGeom>
          <a:solidFill>
            <a:schemeClr val="accent5">
              <a:alpha val="68709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23157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63810" y="2673350"/>
            <a:ext cx="1267718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Стационарное отделение на </a:t>
            </a:r>
            <a:r>
              <a:rPr sz="3400"/>
              <a:t>45</a:t>
            </a:r>
            <a:r>
              <a:t> коек для госпитализации следующих категорий граждан:</a:t>
            </a:r>
          </a:p>
        </p:txBody>
      </p:sp>
      <p:sp>
        <p:nvSpPr>
          <p:cNvPr id="208" name="Shape 208"/>
          <p:cNvSpPr/>
          <p:nvPr/>
        </p:nvSpPr>
        <p:spPr>
          <a:xfrm>
            <a:off x="420265" y="7857050"/>
            <a:ext cx="586507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Лица с установленным диагнозом</a:t>
            </a:r>
          </a:p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профессионального заболевания</a:t>
            </a:r>
          </a:p>
        </p:txBody>
      </p:sp>
      <p:pic>
        <p:nvPicPr>
          <p:cNvPr id="209" name="bizi-exclamatio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4559" y="4193116"/>
            <a:ext cx="3156482" cy="3153818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6475757" y="7857050"/>
            <a:ext cx="628475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Лица с предварительным диагнозом</a:t>
            </a:r>
          </a:p>
          <a:p>
            <a:pPr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профессионального заболевания</a:t>
            </a:r>
          </a:p>
        </p:txBody>
      </p:sp>
      <p:pic>
        <p:nvPicPr>
          <p:cNvPr id="211" name="Вопрос1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80243" y="4285156"/>
            <a:ext cx="3075781" cy="3051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Be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50880" y="5164666"/>
            <a:ext cx="2103040" cy="210304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5853968" y="5510500"/>
            <a:ext cx="129686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1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45 мест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стационар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-34849"/>
            <a:ext cx="14727756" cy="982329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-51066" y="-18984"/>
            <a:ext cx="13106932" cy="9667479"/>
          </a:xfrm>
          <a:prstGeom prst="rect">
            <a:avLst/>
          </a:prstGeom>
          <a:solidFill>
            <a:srgbClr val="000000">
              <a:alpha val="43030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95369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2538172" y="372533"/>
            <a:ext cx="895980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Структура профпатологической службы ХМАО - Югры</a:t>
            </a:r>
          </a:p>
        </p:txBody>
      </p:sp>
      <p:sp>
        <p:nvSpPr>
          <p:cNvPr id="219" name="Shape 219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7</a:t>
            </a:r>
          </a:p>
        </p:txBody>
      </p:sp>
      <p:pic>
        <p:nvPicPr>
          <p:cNvPr id="22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-205052" y="2565995"/>
            <a:ext cx="13414905" cy="1268810"/>
          </a:xfrm>
          <a:prstGeom prst="roundRect">
            <a:avLst>
              <a:gd name="adj" fmla="val 15014"/>
            </a:avLst>
          </a:prstGeom>
          <a:solidFill>
            <a:schemeClr val="accent5">
              <a:alpha val="6943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976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2022808" y="2672051"/>
            <a:ext cx="8959184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Стационарное отделение на </a:t>
            </a:r>
            <a:r>
              <a:rPr sz="3400" dirty="0"/>
              <a:t>45</a:t>
            </a:r>
            <a:r>
              <a:rPr dirty="0"/>
              <a:t> коек </a:t>
            </a:r>
            <a:r>
              <a:rPr dirty="0" smtClean="0"/>
              <a:t>для</a:t>
            </a:r>
            <a:endParaRPr lang="ru-RU" dirty="0" smtClean="0"/>
          </a:p>
          <a:p>
            <a:pPr>
              <a:defRPr sz="28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smtClean="0"/>
              <a:t> </a:t>
            </a:r>
            <a:r>
              <a:rPr dirty="0"/>
              <a:t>госпитализации следующих категорий граждан:</a:t>
            </a:r>
          </a:p>
        </p:txBody>
      </p:sp>
      <p:sp>
        <p:nvSpPr>
          <p:cNvPr id="224" name="Shape 224"/>
          <p:cNvSpPr/>
          <p:nvPr/>
        </p:nvSpPr>
        <p:spPr>
          <a:xfrm>
            <a:off x="342178" y="6251199"/>
            <a:ext cx="6091689" cy="294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Работники, занятые на работах с вредными и (или) опасными веществами и производственными факторами с разовым или многократным превышением предельно допустимой концентрации или предельно допустимого уровня по действующему фактору</a:t>
            </a:r>
          </a:p>
        </p:txBody>
      </p:sp>
      <p:sp>
        <p:nvSpPr>
          <p:cNvPr id="225" name="Shape 225"/>
          <p:cNvSpPr/>
          <p:nvPr/>
        </p:nvSpPr>
        <p:spPr>
          <a:xfrm>
            <a:off x="6364428" y="6256535"/>
            <a:ext cx="6091689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Лица из групп высокого риска развития профессиональных заболеваний (в случае принятия соответствующего решения врачебной комиссией по проведению обязательных медицинских осмотров)</a:t>
            </a:r>
          </a:p>
        </p:txBody>
      </p:sp>
      <p:pic>
        <p:nvPicPr>
          <p:cNvPr id="226" name="Вредники копия-filter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7210" y="4176183"/>
            <a:ext cx="2601624" cy="1661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ДАНЖЕР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0851" y="4978400"/>
            <a:ext cx="1674343" cy="1256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construction_worker_icon_1600_clr_8178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109460" y="4024391"/>
            <a:ext cx="2601624" cy="26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down-chart2-filtered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59136" y="4356330"/>
            <a:ext cx="2818538" cy="1937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очередь.png"/>
          <p:cNvPicPr>
            <a:picLocks noChangeAspect="1"/>
          </p:cNvPicPr>
          <p:nvPr/>
        </p:nvPicPr>
        <p:blipFill>
          <a:blip r:embed="rId2">
            <a:alphaModFix amt="18857"/>
            <a:extLst/>
          </a:blip>
          <a:stretch>
            <a:fillRect/>
          </a:stretch>
        </p:blipFill>
        <p:spPr>
          <a:xfrm>
            <a:off x="0" y="3650204"/>
            <a:ext cx="13004800" cy="334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867" y="-1835061"/>
            <a:ext cx="13682333" cy="451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/>
          <p:nvPr/>
        </p:nvSpPr>
        <p:spPr>
          <a:xfrm>
            <a:off x="2538172" y="372533"/>
            <a:ext cx="870773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Проведение обязательных медицинских просмотров</a:t>
            </a:r>
          </a:p>
        </p:txBody>
      </p:sp>
      <p:sp>
        <p:nvSpPr>
          <p:cNvPr id="234" name="Shape 234"/>
          <p:cNvSpPr/>
          <p:nvPr/>
        </p:nvSpPr>
        <p:spPr>
          <a:xfrm>
            <a:off x="-10980" y="9414272"/>
            <a:ext cx="13026761" cy="3331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1437691" y="1195916"/>
            <a:ext cx="5451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8</a:t>
            </a:r>
          </a:p>
        </p:txBody>
      </p:sp>
      <p:pic>
        <p:nvPicPr>
          <p:cNvPr id="23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3657" y="108561"/>
            <a:ext cx="1674342" cy="96043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/>
          <p:nvPr/>
        </p:nvSpPr>
        <p:spPr>
          <a:xfrm>
            <a:off x="2538172" y="1348316"/>
            <a:ext cx="402236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Статистика посещений</a:t>
            </a:r>
          </a:p>
        </p:txBody>
      </p:sp>
      <p:graphicFrame>
        <p:nvGraphicFramePr>
          <p:cNvPr id="238" name="Chart 238"/>
          <p:cNvGraphicFramePr/>
          <p:nvPr>
            <p:extLst>
              <p:ext uri="{D42A27DB-BD31-4B8C-83A1-F6EECF244321}">
                <p14:modId xmlns:p14="http://schemas.microsoft.com/office/powerpoint/2010/main" val="1253375675"/>
              </p:ext>
            </p:extLst>
          </p:nvPr>
        </p:nvGraphicFramePr>
        <p:xfrm>
          <a:off x="1487628" y="2030604"/>
          <a:ext cx="9758274" cy="7328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9" name="Shape 239"/>
          <p:cNvSpPr/>
          <p:nvPr/>
        </p:nvSpPr>
        <p:spPr>
          <a:xfrm>
            <a:off x="3318531" y="7651750"/>
            <a:ext cx="1406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96,27%</a:t>
            </a:r>
          </a:p>
        </p:txBody>
      </p:sp>
      <p:sp>
        <p:nvSpPr>
          <p:cNvPr id="240" name="Shape 240"/>
          <p:cNvSpPr/>
          <p:nvPr/>
        </p:nvSpPr>
        <p:spPr>
          <a:xfrm>
            <a:off x="6188901" y="7651750"/>
            <a:ext cx="1406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96,75%</a:t>
            </a:r>
          </a:p>
        </p:txBody>
      </p:sp>
      <p:sp>
        <p:nvSpPr>
          <p:cNvPr id="241" name="Shape 241"/>
          <p:cNvSpPr/>
          <p:nvPr/>
        </p:nvSpPr>
        <p:spPr>
          <a:xfrm>
            <a:off x="9059273" y="7651750"/>
            <a:ext cx="140627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98,95%</a:t>
            </a:r>
          </a:p>
        </p:txBody>
      </p:sp>
      <p:sp>
        <p:nvSpPr>
          <p:cNvPr id="242" name="Shape 242"/>
          <p:cNvSpPr/>
          <p:nvPr/>
        </p:nvSpPr>
        <p:spPr>
          <a:xfrm>
            <a:off x="73286" y="7721599"/>
            <a:ext cx="221508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Процент охвата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1251</Words>
  <Application>Microsoft Office PowerPoint</Application>
  <PresentationFormat>Произвольный</PresentationFormat>
  <Paragraphs>282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Иванова Ирина Владимировна</dc:creator>
  <cp:lastModifiedBy>Суворова Ева Юрьевна</cp:lastModifiedBy>
  <cp:revision>7</cp:revision>
  <dcterms:modified xsi:type="dcterms:W3CDTF">2019-04-26T09:43:42Z</dcterms:modified>
</cp:coreProperties>
</file>